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6" r:id="rId2"/>
    <p:sldId id="256" r:id="rId3"/>
    <p:sldId id="257" r:id="rId4"/>
    <p:sldId id="307" r:id="rId5"/>
    <p:sldId id="258" r:id="rId6"/>
    <p:sldId id="308" r:id="rId7"/>
    <p:sldId id="259" r:id="rId8"/>
    <p:sldId id="309" r:id="rId9"/>
    <p:sldId id="302" r:id="rId10"/>
    <p:sldId id="316" r:id="rId11"/>
    <p:sldId id="310" r:id="rId12"/>
    <p:sldId id="312" r:id="rId13"/>
    <p:sldId id="315" r:id="rId14"/>
    <p:sldId id="262" r:id="rId15"/>
    <p:sldId id="296" r:id="rId16"/>
    <p:sldId id="297" r:id="rId17"/>
    <p:sldId id="298" r:id="rId18"/>
    <p:sldId id="317" r:id="rId19"/>
    <p:sldId id="291" r:id="rId20"/>
    <p:sldId id="351" r:id="rId21"/>
    <p:sldId id="313" r:id="rId22"/>
    <p:sldId id="319" r:id="rId23"/>
    <p:sldId id="320" r:id="rId24"/>
    <p:sldId id="268" r:id="rId25"/>
    <p:sldId id="321" r:id="rId26"/>
    <p:sldId id="340" r:id="rId27"/>
    <p:sldId id="322" r:id="rId28"/>
    <p:sldId id="323" r:id="rId29"/>
    <p:sldId id="341" r:id="rId30"/>
    <p:sldId id="324" r:id="rId31"/>
    <p:sldId id="342" r:id="rId32"/>
    <p:sldId id="325" r:id="rId33"/>
    <p:sldId id="326" r:id="rId34"/>
    <p:sldId id="344" r:id="rId35"/>
    <p:sldId id="327" r:id="rId36"/>
    <p:sldId id="346" r:id="rId37"/>
    <p:sldId id="328" r:id="rId38"/>
    <p:sldId id="347" r:id="rId39"/>
    <p:sldId id="348" r:id="rId40"/>
    <p:sldId id="311" r:id="rId41"/>
    <p:sldId id="260" r:id="rId42"/>
    <p:sldId id="352" r:id="rId43"/>
    <p:sldId id="353" r:id="rId44"/>
    <p:sldId id="350" r:id="rId45"/>
    <p:sldId id="33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9" d="100"/>
          <a:sy n="79" d="100"/>
        </p:scale>
        <p:origin x="773" y="67"/>
      </p:cViewPr>
      <p:guideLst>
        <p:guide orient="horz" pos="379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AAEFC-A20A-4C64-8217-4D695865F1C3}" type="datetimeFigureOut">
              <a:rPr lang="en-US" smtClean="0"/>
              <a:t>8/28/2023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4A020-DA3D-4924-B483-9A5265B52893}" type="slidenum">
              <a:rPr lang="en-US" smtClean="0"/>
              <a:t>‹#›</a:t>
            </a:fld>
            <a:endParaRPr lang="en-US"/>
          </a:p>
        </p:txBody>
      </p:sp>
    </p:spTree>
    <p:extLst>
      <p:ext uri="{BB962C8B-B14F-4D97-AF65-F5344CB8AC3E}">
        <p14:creationId xmlns:p14="http://schemas.microsoft.com/office/powerpoint/2010/main" val="174076708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2A8AC-50C9-4652-917D-D3D46364687B}"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F711E-A403-4C2D-84BE-D29BF9FA5873}" type="slidenum">
              <a:rPr lang="en-US" smtClean="0"/>
              <a:t>‹#›</a:t>
            </a:fld>
            <a:endParaRPr lang="en-US"/>
          </a:p>
        </p:txBody>
      </p:sp>
    </p:spTree>
    <p:extLst>
      <p:ext uri="{BB962C8B-B14F-4D97-AF65-F5344CB8AC3E}">
        <p14:creationId xmlns:p14="http://schemas.microsoft.com/office/powerpoint/2010/main" val="23187794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D75F711E-A403-4C2D-84BE-D29BF9FA5873}" type="slidenum">
              <a:rPr lang="en-US" smtClean="0"/>
              <a:t>14</a:t>
            </a:fld>
            <a:endParaRPr lang="en-US"/>
          </a:p>
        </p:txBody>
      </p:sp>
    </p:spTree>
    <p:extLst>
      <p:ext uri="{BB962C8B-B14F-4D97-AF65-F5344CB8AC3E}">
        <p14:creationId xmlns:p14="http://schemas.microsoft.com/office/powerpoint/2010/main" val="175729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D75F711E-A403-4C2D-84BE-D29BF9FA5873}" type="slidenum">
              <a:rPr lang="en-US" smtClean="0"/>
              <a:t>19</a:t>
            </a:fld>
            <a:endParaRPr lang="en-US"/>
          </a:p>
        </p:txBody>
      </p:sp>
    </p:spTree>
    <p:extLst>
      <p:ext uri="{BB962C8B-B14F-4D97-AF65-F5344CB8AC3E}">
        <p14:creationId xmlns:p14="http://schemas.microsoft.com/office/powerpoint/2010/main" val="286990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D75F711E-A403-4C2D-84BE-D29BF9FA5873}" type="slidenum">
              <a:rPr lang="en-US" smtClean="0"/>
              <a:t>20</a:t>
            </a:fld>
            <a:endParaRPr lang="en-US"/>
          </a:p>
        </p:txBody>
      </p:sp>
    </p:spTree>
    <p:extLst>
      <p:ext uri="{BB962C8B-B14F-4D97-AF65-F5344CB8AC3E}">
        <p14:creationId xmlns:p14="http://schemas.microsoft.com/office/powerpoint/2010/main" val="25702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E8307B-6290-4291-B6D5-CA334CFB5AE6}" type="datetime1">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239586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B9CBE4-0BD9-4010-A97C-858BBE4270AB}" type="datetime1">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115993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EB825-89EC-4BE8-8F07-905D5EE12F4A}" type="datetime1">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187858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5CE33-A2A2-4AC5-A077-9434D5349D8A}" type="datetime1">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389444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352A8-56B7-4194-AFAD-DD904588BFD2}" type="datetime1">
              <a:rPr lang="en-US" smtClean="0"/>
              <a:t>8/28/2023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E2D24E-3817-4463-B869-0EC5E8495482}"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1121711" cy="915542"/>
          </a:xfrm>
          <a:prstGeom prst="rect">
            <a:avLst/>
          </a:prstGeom>
        </p:spPr>
      </p:pic>
      <p:pic>
        <p:nvPicPr>
          <p:cNvPr id="8" name="Picture 7"/>
          <p:cNvPicPr>
            <a:picLocks noChangeAspect="1"/>
          </p:cNvPicPr>
          <p:nvPr userDrawn="1"/>
        </p:nvPicPr>
        <p:blipFill>
          <a:blip r:embed="rId3"/>
          <a:stretch>
            <a:fillRect/>
          </a:stretch>
        </p:blipFill>
        <p:spPr>
          <a:xfrm>
            <a:off x="10820402" y="0"/>
            <a:ext cx="1371598" cy="915542"/>
          </a:xfrm>
          <a:prstGeom prst="rect">
            <a:avLst/>
          </a:prstGeom>
        </p:spPr>
      </p:pic>
    </p:spTree>
    <p:extLst>
      <p:ext uri="{BB962C8B-B14F-4D97-AF65-F5344CB8AC3E}">
        <p14:creationId xmlns:p14="http://schemas.microsoft.com/office/powerpoint/2010/main" val="3249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569A2C-97C9-409A-BBE0-1F0AD5878B6D}" type="datetime1">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2D24E-3817-4463-B869-0EC5E8495482}"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1121711" cy="915542"/>
          </a:xfrm>
          <a:prstGeom prst="rect">
            <a:avLst/>
          </a:prstGeom>
        </p:spPr>
      </p:pic>
      <p:pic>
        <p:nvPicPr>
          <p:cNvPr id="7" name="Picture 6"/>
          <p:cNvPicPr>
            <a:picLocks noChangeAspect="1"/>
          </p:cNvPicPr>
          <p:nvPr userDrawn="1"/>
        </p:nvPicPr>
        <p:blipFill>
          <a:blip r:embed="rId3"/>
          <a:stretch>
            <a:fillRect/>
          </a:stretch>
        </p:blipFill>
        <p:spPr>
          <a:xfrm>
            <a:off x="10820402" y="0"/>
            <a:ext cx="1371598" cy="915542"/>
          </a:xfrm>
          <a:prstGeom prst="rect">
            <a:avLst/>
          </a:prstGeom>
        </p:spPr>
      </p:pic>
    </p:spTree>
    <p:extLst>
      <p:ext uri="{BB962C8B-B14F-4D97-AF65-F5344CB8AC3E}">
        <p14:creationId xmlns:p14="http://schemas.microsoft.com/office/powerpoint/2010/main" val="117147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505A9A-17BD-422E-8DC8-2E185D43FEFE}" type="datetime1">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6560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3D95E9-2127-4C38-8311-646B48B7678D}" type="datetime1">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295118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D4D7A0-9A3C-4A0E-9407-A2A512D701A2}" type="datetime1">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146643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08F18-0663-42AA-BF63-C020C60EE19E}" type="datetime1">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55094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6BF7F-E7D0-4DDB-86EA-B75F9FCA5F27}" type="datetime1">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52270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44AD71-F145-4D65-A4F3-8330AD36C72E}" type="datetime1">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2D24E-3817-4463-B869-0EC5E8495482}" type="slidenum">
              <a:rPr lang="en-US" smtClean="0"/>
              <a:t>‹#›</a:t>
            </a:fld>
            <a:endParaRPr lang="en-US"/>
          </a:p>
        </p:txBody>
      </p:sp>
    </p:spTree>
    <p:extLst>
      <p:ext uri="{BB962C8B-B14F-4D97-AF65-F5344CB8AC3E}">
        <p14:creationId xmlns:p14="http://schemas.microsoft.com/office/powerpoint/2010/main" val="363908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F7311-CC65-472A-95C1-58E918A565ED}" type="datetime1">
              <a:rPr lang="en-US" smtClean="0"/>
              <a:t>8/28/2023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2D24E-3817-4463-B869-0EC5E8495482}" type="slidenum">
              <a:rPr lang="en-US" smtClean="0"/>
              <a:t>‹#›</a:t>
            </a:fld>
            <a:endParaRPr lang="en-US"/>
          </a:p>
        </p:txBody>
      </p:sp>
      <p:pic>
        <p:nvPicPr>
          <p:cNvPr id="7" name="Picture 6"/>
          <p:cNvPicPr>
            <a:picLocks noChangeAspect="1"/>
          </p:cNvPicPr>
          <p:nvPr userDrawn="1"/>
        </p:nvPicPr>
        <p:blipFill>
          <a:blip r:embed="rId14"/>
          <a:stretch>
            <a:fillRect/>
          </a:stretch>
        </p:blipFill>
        <p:spPr>
          <a:xfrm>
            <a:off x="0" y="0"/>
            <a:ext cx="1121711" cy="915542"/>
          </a:xfrm>
          <a:prstGeom prst="rect">
            <a:avLst/>
          </a:prstGeom>
        </p:spPr>
      </p:pic>
      <p:pic>
        <p:nvPicPr>
          <p:cNvPr id="8" name="Picture 7"/>
          <p:cNvPicPr>
            <a:picLocks noChangeAspect="1"/>
          </p:cNvPicPr>
          <p:nvPr userDrawn="1"/>
        </p:nvPicPr>
        <p:blipFill>
          <a:blip r:embed="rId15"/>
          <a:stretch>
            <a:fillRect/>
          </a:stretch>
        </p:blipFill>
        <p:spPr>
          <a:xfrm>
            <a:off x="10820402" y="0"/>
            <a:ext cx="1371598" cy="915542"/>
          </a:xfrm>
          <a:prstGeom prst="rect">
            <a:avLst/>
          </a:prstGeom>
        </p:spPr>
      </p:pic>
    </p:spTree>
    <p:extLst>
      <p:ext uri="{BB962C8B-B14F-4D97-AF65-F5344CB8AC3E}">
        <p14:creationId xmlns:p14="http://schemas.microsoft.com/office/powerpoint/2010/main" val="143317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E8ebW1aNTyw" TargetMode="External"/><Relationship Id="rId3" Type="http://schemas.openxmlformats.org/officeDocument/2006/relationships/hyperlink" Target="https://www.youtube.com/watch?v=DysflzHNy4Y&amp;list=PLN_g_HrGTvQ0284U-3o8ugL98f8v6uE0-&amp;index=8" TargetMode="External"/><Relationship Id="rId7" Type="http://schemas.openxmlformats.org/officeDocument/2006/relationships/hyperlink" Target="https://www.youtube.com/watch?v=mIXIcR59dRE" TargetMode="Externa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hyperlink" Target="https://www.youtube.com/watch?v=1cl2ULh0_ss" TargetMode="External"/><Relationship Id="rId5" Type="http://schemas.openxmlformats.org/officeDocument/2006/relationships/hyperlink" Target="https://www.youtube.com/watch?v=8I1onrUqjDA" TargetMode="External"/><Relationship Id="rId4" Type="http://schemas.openxmlformats.org/officeDocument/2006/relationships/hyperlink" Target="https://www.youtube.com/watch?v=8I1onrUqjDA&amp;ab_channel=NDTChanne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78214" y="3429000"/>
            <a:ext cx="10661514" cy="1365758"/>
          </a:xfrm>
          <a:prstGeom prst="rect">
            <a:avLst/>
          </a:prstGeom>
        </p:spPr>
        <p:txBody>
          <a:bodyPr vert="horz" wrap="square" lIns="0" tIns="128270" rIns="0" bIns="0" rtlCol="0">
            <a:spAutoFit/>
          </a:bodyPr>
          <a:lstStyle/>
          <a:p>
            <a:pPr algn="ctr">
              <a:spcBef>
                <a:spcPts val="1010"/>
              </a:spcBef>
            </a:pPr>
            <a:r>
              <a:rPr lang="en-US" sz="3600" b="1" spc="-5" dirty="0">
                <a:latin typeface="Arial"/>
                <a:cs typeface="Arial"/>
              </a:rPr>
              <a:t>NDTT1</a:t>
            </a:r>
            <a:endParaRPr lang="en-US" sz="3600" dirty="0">
              <a:latin typeface="Arial"/>
              <a:cs typeface="Arial"/>
            </a:endParaRPr>
          </a:p>
          <a:p>
            <a:pPr algn="ctr">
              <a:lnSpc>
                <a:spcPct val="100000"/>
              </a:lnSpc>
              <a:spcBef>
                <a:spcPts val="1010"/>
              </a:spcBef>
            </a:pPr>
            <a:r>
              <a:rPr lang="en-US" sz="3600" b="1" spc="-5" dirty="0">
                <a:latin typeface="Arial"/>
                <a:cs typeface="Arial"/>
              </a:rPr>
              <a:t>Dye Penetrant Testing (DPT)</a:t>
            </a:r>
            <a:endParaRPr lang="en-US" sz="3600" dirty="0">
              <a:latin typeface="Arial"/>
              <a:cs typeface="Arial"/>
            </a:endParaRPr>
          </a:p>
        </p:txBody>
      </p:sp>
      <p:pic>
        <p:nvPicPr>
          <p:cNvPr id="6" name="object 4"/>
          <p:cNvPicPr/>
          <p:nvPr/>
        </p:nvPicPr>
        <p:blipFill>
          <a:blip r:embed="rId2" cstate="print"/>
          <a:stretch>
            <a:fillRect/>
          </a:stretch>
        </p:blipFill>
        <p:spPr>
          <a:xfrm>
            <a:off x="4510136" y="1032883"/>
            <a:ext cx="3171728" cy="1758956"/>
          </a:xfrm>
          <a:prstGeom prst="rect">
            <a:avLst/>
          </a:prstGeom>
        </p:spPr>
      </p:pic>
      <p:sp>
        <p:nvSpPr>
          <p:cNvPr id="2" name="Slide Number Placeholder 1">
            <a:extLst>
              <a:ext uri="{FF2B5EF4-FFF2-40B4-BE49-F238E27FC236}">
                <a16:creationId xmlns:a16="http://schemas.microsoft.com/office/drawing/2014/main" id="{A0164887-2308-85FD-A415-FF22200E5183}"/>
              </a:ext>
            </a:extLst>
          </p:cNvPr>
          <p:cNvSpPr>
            <a:spLocks noGrp="1"/>
          </p:cNvSpPr>
          <p:nvPr>
            <p:ph type="sldNum" sz="quarter" idx="12"/>
          </p:nvPr>
        </p:nvSpPr>
        <p:spPr/>
        <p:txBody>
          <a:bodyPr/>
          <a:lstStyle/>
          <a:p>
            <a:fld id="{F0E2D24E-3817-4463-B869-0EC5E8495482}" type="slidenum">
              <a:rPr lang="en-US" smtClean="0"/>
              <a:t>1</a:t>
            </a:fld>
            <a:endParaRPr lang="en-US" dirty="0"/>
          </a:p>
        </p:txBody>
      </p:sp>
    </p:spTree>
    <p:extLst>
      <p:ext uri="{BB962C8B-B14F-4D97-AF65-F5344CB8AC3E}">
        <p14:creationId xmlns:p14="http://schemas.microsoft.com/office/powerpoint/2010/main" val="70525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4402" y="1041320"/>
            <a:ext cx="10592557" cy="2041585"/>
          </a:xfrm>
          <a:prstGeom prst="rect">
            <a:avLst/>
          </a:prstGeom>
        </p:spPr>
        <p:txBody>
          <a:bodyPr wrap="square">
            <a:spAutoFit/>
          </a:bodyPr>
          <a:lstStyle/>
          <a:p>
            <a:pPr marL="342900" indent="-342900" algn="just">
              <a:spcBef>
                <a:spcPts val="800"/>
              </a:spcBef>
              <a:buSzPct val="120000"/>
              <a:buFont typeface="Wingdings" panose="05000000000000000000" pitchFamily="2" charset="2"/>
              <a:buChar char="Ø"/>
              <a:tabLst>
                <a:tab pos="1383665" algn="l"/>
              </a:tabLst>
            </a:pPr>
            <a:r>
              <a:rPr lang="en-US" sz="2400" dirty="0">
                <a:solidFill>
                  <a:srgbClr val="001F5F"/>
                </a:solidFill>
                <a:latin typeface="Arial MT"/>
              </a:rPr>
              <a:t>Oil and whiting method used in the railway industry in the early 1900s was the first recognized use of the principles of penetrants to detect cracks.</a:t>
            </a:r>
          </a:p>
          <a:p>
            <a:pPr marL="342900" indent="-342900" algn="just">
              <a:spcBef>
                <a:spcPts val="800"/>
              </a:spcBef>
              <a:buSzPct val="120000"/>
              <a:buFont typeface="Wingdings" panose="05000000000000000000" pitchFamily="2" charset="2"/>
              <a:buChar char="Ø"/>
              <a:tabLst>
                <a:tab pos="1383665" algn="l"/>
              </a:tabLst>
            </a:pPr>
            <a:r>
              <a:rPr lang="en-US" sz="2400" dirty="0">
                <a:solidFill>
                  <a:srgbClr val="001F5F"/>
                </a:solidFill>
                <a:latin typeface="Arial MT"/>
              </a:rPr>
              <a:t>The oil and whiting method used an oil solvent for cleaning followed by the application of a whiting or chalk coating, which then absorbed oil from the cracks revealing their locations.</a:t>
            </a:r>
          </a:p>
        </p:txBody>
      </p:sp>
      <p:sp>
        <p:nvSpPr>
          <p:cNvPr id="2" name="Rectangle 1">
            <a:extLst>
              <a:ext uri="{FF2B5EF4-FFF2-40B4-BE49-F238E27FC236}">
                <a16:creationId xmlns:a16="http://schemas.microsoft.com/office/drawing/2014/main" id="{E5CD1668-5898-1065-4D2E-965C78EC0F7A}"/>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HISTORY</a:t>
            </a:r>
          </a:p>
        </p:txBody>
      </p:sp>
      <p:sp>
        <p:nvSpPr>
          <p:cNvPr id="3" name="Slide Number Placeholder 2">
            <a:extLst>
              <a:ext uri="{FF2B5EF4-FFF2-40B4-BE49-F238E27FC236}">
                <a16:creationId xmlns:a16="http://schemas.microsoft.com/office/drawing/2014/main" id="{A5B395FA-5E2B-1DD9-1AA2-0F7D9BC89FC4}"/>
              </a:ext>
            </a:extLst>
          </p:cNvPr>
          <p:cNvSpPr>
            <a:spLocks noGrp="1"/>
          </p:cNvSpPr>
          <p:nvPr>
            <p:ph type="sldNum" sz="quarter" idx="12"/>
          </p:nvPr>
        </p:nvSpPr>
        <p:spPr/>
        <p:txBody>
          <a:bodyPr/>
          <a:lstStyle/>
          <a:p>
            <a:fld id="{F0E2D24E-3817-4463-B869-0EC5E8495482}" type="slidenum">
              <a:rPr lang="en-US" smtClean="0"/>
              <a:t>10</a:t>
            </a:fld>
            <a:endParaRPr lang="en-US"/>
          </a:p>
        </p:txBody>
      </p:sp>
      <p:pic>
        <p:nvPicPr>
          <p:cNvPr id="6" name="Picture 5">
            <a:extLst>
              <a:ext uri="{FF2B5EF4-FFF2-40B4-BE49-F238E27FC236}">
                <a16:creationId xmlns:a16="http://schemas.microsoft.com/office/drawing/2014/main" id="{20410171-1BC6-6E3E-C9D8-AC0385DCC959}"/>
              </a:ext>
            </a:extLst>
          </p:cNvPr>
          <p:cNvPicPr>
            <a:picLocks noChangeAspect="1"/>
          </p:cNvPicPr>
          <p:nvPr/>
        </p:nvPicPr>
        <p:blipFill>
          <a:blip r:embed="rId2"/>
          <a:stretch>
            <a:fillRect/>
          </a:stretch>
        </p:blipFill>
        <p:spPr>
          <a:xfrm>
            <a:off x="7418350" y="2737073"/>
            <a:ext cx="4129248" cy="2485167"/>
          </a:xfrm>
          <a:prstGeom prst="rect">
            <a:avLst/>
          </a:prstGeom>
        </p:spPr>
      </p:pic>
      <p:sp>
        <p:nvSpPr>
          <p:cNvPr id="5" name="Rectangle 4">
            <a:extLst>
              <a:ext uri="{FF2B5EF4-FFF2-40B4-BE49-F238E27FC236}">
                <a16:creationId xmlns:a16="http://schemas.microsoft.com/office/drawing/2014/main" id="{58E42793-9CA0-2389-28BA-C59341AD412F}"/>
              </a:ext>
            </a:extLst>
          </p:cNvPr>
          <p:cNvSpPr/>
          <p:nvPr/>
        </p:nvSpPr>
        <p:spPr>
          <a:xfrm>
            <a:off x="644402" y="3093953"/>
            <a:ext cx="6701279" cy="1302921"/>
          </a:xfrm>
          <a:prstGeom prst="rect">
            <a:avLst/>
          </a:prstGeom>
        </p:spPr>
        <p:txBody>
          <a:bodyPr wrap="square">
            <a:spAutoFit/>
          </a:bodyPr>
          <a:lstStyle/>
          <a:p>
            <a:pPr marL="342900" indent="-342900" algn="just">
              <a:spcBef>
                <a:spcPts val="800"/>
              </a:spcBef>
              <a:buSzPct val="120000"/>
              <a:buFont typeface="Wingdings" panose="05000000000000000000" pitchFamily="2" charset="2"/>
              <a:buChar char="Ø"/>
              <a:tabLst>
                <a:tab pos="1383665" algn="l"/>
              </a:tabLst>
            </a:pPr>
            <a:r>
              <a:rPr lang="en-US" sz="2400" dirty="0">
                <a:solidFill>
                  <a:srgbClr val="001F5F"/>
                </a:solidFill>
                <a:latin typeface="Arial MT"/>
              </a:rPr>
              <a:t>Soon the dye was added to the liquid.</a:t>
            </a:r>
          </a:p>
          <a:p>
            <a:pPr marL="342900" indent="-342900" algn="just">
              <a:spcBef>
                <a:spcPts val="800"/>
              </a:spcBef>
              <a:buSzPct val="120000"/>
              <a:buFont typeface="Wingdings" panose="05000000000000000000" pitchFamily="2" charset="2"/>
              <a:buChar char="Ø"/>
              <a:tabLst>
                <a:tab pos="1383665" algn="l"/>
              </a:tabLst>
            </a:pPr>
            <a:r>
              <a:rPr lang="en-US" sz="2400" dirty="0">
                <a:solidFill>
                  <a:srgbClr val="001F5F"/>
                </a:solidFill>
                <a:latin typeface="Arial MT"/>
              </a:rPr>
              <a:t>By the 1940s, dye was added to the oil used to penetrate test objects.</a:t>
            </a:r>
          </a:p>
        </p:txBody>
      </p:sp>
    </p:spTree>
    <p:extLst>
      <p:ext uri="{BB962C8B-B14F-4D97-AF65-F5344CB8AC3E}">
        <p14:creationId xmlns:p14="http://schemas.microsoft.com/office/powerpoint/2010/main" val="420095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531" y="919007"/>
            <a:ext cx="9423509" cy="1131848"/>
          </a:xfrm>
          <a:prstGeom prst="rect">
            <a:avLst/>
          </a:prstGeom>
        </p:spPr>
        <p:txBody>
          <a:bodyPr wrap="square">
            <a:spAutoFit/>
          </a:bodyPr>
          <a:lstStyle/>
          <a:p>
            <a:pPr algn="just">
              <a:lnSpc>
                <a:spcPct val="150000"/>
              </a:lnSpc>
            </a:pPr>
            <a:r>
              <a:rPr lang="en-GB" sz="2400" dirty="0">
                <a:solidFill>
                  <a:srgbClr val="001F5F"/>
                </a:solidFill>
                <a:latin typeface="Arial MT"/>
              </a:rPr>
              <a:t>DPT is based upon capillary action, where low surface tension fluid penetrates into clean and dry surface breaking discontinuities.</a:t>
            </a:r>
          </a:p>
        </p:txBody>
      </p:sp>
      <p:sp>
        <p:nvSpPr>
          <p:cNvPr id="2" name="Rectangle 1">
            <a:extLst>
              <a:ext uri="{FF2B5EF4-FFF2-40B4-BE49-F238E27FC236}">
                <a16:creationId xmlns:a16="http://schemas.microsoft.com/office/drawing/2014/main" id="{0E5A09C2-735D-ABA4-CF06-F7001F54EC6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WORKING PRINCIPLE</a:t>
            </a:r>
          </a:p>
        </p:txBody>
      </p:sp>
      <p:sp>
        <p:nvSpPr>
          <p:cNvPr id="3" name="Slide Number Placeholder 2">
            <a:extLst>
              <a:ext uri="{FF2B5EF4-FFF2-40B4-BE49-F238E27FC236}">
                <a16:creationId xmlns:a16="http://schemas.microsoft.com/office/drawing/2014/main" id="{59067AD6-5F46-A867-EAA4-9F1316B45884}"/>
              </a:ext>
            </a:extLst>
          </p:cNvPr>
          <p:cNvSpPr>
            <a:spLocks noGrp="1"/>
          </p:cNvSpPr>
          <p:nvPr>
            <p:ph type="sldNum" sz="quarter" idx="12"/>
          </p:nvPr>
        </p:nvSpPr>
        <p:spPr/>
        <p:txBody>
          <a:bodyPr/>
          <a:lstStyle/>
          <a:p>
            <a:fld id="{F0E2D24E-3817-4463-B869-0EC5E8495482}" type="slidenum">
              <a:rPr lang="en-US" smtClean="0"/>
              <a:t>11</a:t>
            </a:fld>
            <a:endParaRPr lang="en-US"/>
          </a:p>
        </p:txBody>
      </p:sp>
      <p:pic>
        <p:nvPicPr>
          <p:cNvPr id="6" name="Picture 5">
            <a:extLst>
              <a:ext uri="{FF2B5EF4-FFF2-40B4-BE49-F238E27FC236}">
                <a16:creationId xmlns:a16="http://schemas.microsoft.com/office/drawing/2014/main" id="{2F3C4984-4BCE-3E9C-FE46-2726B977A4E2}"/>
              </a:ext>
            </a:extLst>
          </p:cNvPr>
          <p:cNvPicPr>
            <a:picLocks noChangeAspect="1"/>
          </p:cNvPicPr>
          <p:nvPr/>
        </p:nvPicPr>
        <p:blipFill>
          <a:blip r:embed="rId2"/>
          <a:stretch>
            <a:fillRect/>
          </a:stretch>
        </p:blipFill>
        <p:spPr>
          <a:xfrm>
            <a:off x="10365530" y="1846186"/>
            <a:ext cx="1285875" cy="2324100"/>
          </a:xfrm>
          <a:prstGeom prst="rect">
            <a:avLst/>
          </a:prstGeom>
        </p:spPr>
      </p:pic>
      <p:sp>
        <p:nvSpPr>
          <p:cNvPr id="7" name="Rectangle 6">
            <a:extLst>
              <a:ext uri="{FF2B5EF4-FFF2-40B4-BE49-F238E27FC236}">
                <a16:creationId xmlns:a16="http://schemas.microsoft.com/office/drawing/2014/main" id="{7D7E4CE6-C0BA-CEAC-6842-E8AAD52A16AA}"/>
              </a:ext>
            </a:extLst>
          </p:cNvPr>
          <p:cNvSpPr/>
          <p:nvPr/>
        </p:nvSpPr>
        <p:spPr>
          <a:xfrm>
            <a:off x="1183531" y="2491145"/>
            <a:ext cx="9096095" cy="2795958"/>
          </a:xfrm>
          <a:prstGeom prst="rect">
            <a:avLst/>
          </a:prstGeom>
        </p:spPr>
        <p:txBody>
          <a:bodyPr wrap="square">
            <a:spAutoFit/>
          </a:bodyPr>
          <a:lstStyle/>
          <a:p>
            <a:pPr algn="just">
              <a:lnSpc>
                <a:spcPct val="150000"/>
              </a:lnSpc>
            </a:pPr>
            <a:r>
              <a:rPr lang="en-US" sz="2400" b="1" dirty="0">
                <a:solidFill>
                  <a:srgbClr val="7030A0"/>
                </a:solidFill>
                <a:latin typeface="Arial MT"/>
              </a:rPr>
              <a:t>Capillary Action:</a:t>
            </a:r>
          </a:p>
          <a:p>
            <a:pPr marL="342900" indent="-342900" algn="just">
              <a:lnSpc>
                <a:spcPct val="150000"/>
              </a:lnSpc>
              <a:buFont typeface="Wingdings" panose="05000000000000000000" pitchFamily="2" charset="2"/>
              <a:buChar char="Ø"/>
            </a:pPr>
            <a:r>
              <a:rPr lang="en-US" sz="2400" i="1" dirty="0">
                <a:solidFill>
                  <a:srgbClr val="001F5F"/>
                </a:solidFill>
                <a:latin typeface="Times New Roman" panose="02020603050405020304" pitchFamily="18" charset="0"/>
                <a:cs typeface="Times New Roman" panose="02020603050405020304" pitchFamily="18" charset="0"/>
              </a:rPr>
              <a:t>It is the ability of a liquid to flow in narrow spaces without the assistance of, or even in opposition to, external forces like gravity.</a:t>
            </a:r>
          </a:p>
          <a:p>
            <a:pPr marL="342900" indent="-342900" algn="just">
              <a:lnSpc>
                <a:spcPct val="150000"/>
              </a:lnSpc>
              <a:buFont typeface="Wingdings" panose="05000000000000000000" pitchFamily="2" charset="2"/>
              <a:buChar char="Ø"/>
            </a:pPr>
            <a:r>
              <a:rPr lang="en-US" sz="2400" i="1" dirty="0">
                <a:solidFill>
                  <a:srgbClr val="001F5F"/>
                </a:solidFill>
                <a:latin typeface="Times New Roman" panose="02020603050405020304" pitchFamily="18" charset="0"/>
                <a:cs typeface="Times New Roman" panose="02020603050405020304" pitchFamily="18" charset="0"/>
              </a:rPr>
              <a:t>It occurs because of intermolecular forces between the liquid and surrounding solid surfaces.</a:t>
            </a:r>
          </a:p>
        </p:txBody>
      </p:sp>
    </p:spTree>
    <p:extLst>
      <p:ext uri="{BB962C8B-B14F-4D97-AF65-F5344CB8AC3E}">
        <p14:creationId xmlns:p14="http://schemas.microsoft.com/office/powerpoint/2010/main" val="25816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0313" y="1108464"/>
            <a:ext cx="10071371" cy="461665"/>
          </a:xfrm>
          <a:prstGeom prst="rect">
            <a:avLst/>
          </a:prstGeom>
        </p:spPr>
        <p:txBody>
          <a:bodyPr wrap="square">
            <a:spAutoFit/>
          </a:bodyPr>
          <a:lstStyle/>
          <a:p>
            <a:pPr algn="just">
              <a:spcBef>
                <a:spcPts val="1200"/>
              </a:spcBef>
            </a:pPr>
            <a:r>
              <a:rPr lang="en-US" sz="2400" dirty="0">
                <a:solidFill>
                  <a:srgbClr val="001F5F"/>
                </a:solidFill>
                <a:latin typeface="Arial MT"/>
              </a:rPr>
              <a:t>Basic processing steps of DPT are as follows:</a:t>
            </a:r>
          </a:p>
        </p:txBody>
      </p:sp>
      <p:sp>
        <p:nvSpPr>
          <p:cNvPr id="2" name="Rectangle 1">
            <a:extLst>
              <a:ext uri="{FF2B5EF4-FFF2-40B4-BE49-F238E27FC236}">
                <a16:creationId xmlns:a16="http://schemas.microsoft.com/office/drawing/2014/main" id="{0E5A09C2-735D-ABA4-CF06-F7001F54EC6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DPT PROCEDURE</a:t>
            </a:r>
          </a:p>
        </p:txBody>
      </p:sp>
      <p:sp>
        <p:nvSpPr>
          <p:cNvPr id="3" name="Slide Number Placeholder 2">
            <a:extLst>
              <a:ext uri="{FF2B5EF4-FFF2-40B4-BE49-F238E27FC236}">
                <a16:creationId xmlns:a16="http://schemas.microsoft.com/office/drawing/2014/main" id="{DD93468B-1AD2-F900-5F21-DFF4E7958527}"/>
              </a:ext>
            </a:extLst>
          </p:cNvPr>
          <p:cNvSpPr>
            <a:spLocks noGrp="1"/>
          </p:cNvSpPr>
          <p:nvPr>
            <p:ph type="sldNum" sz="quarter" idx="12"/>
          </p:nvPr>
        </p:nvSpPr>
        <p:spPr/>
        <p:txBody>
          <a:bodyPr/>
          <a:lstStyle/>
          <a:p>
            <a:fld id="{F0E2D24E-3817-4463-B869-0EC5E8495482}" type="slidenum">
              <a:rPr lang="en-US" smtClean="0"/>
              <a:t>12</a:t>
            </a:fld>
            <a:endParaRPr lang="en-US"/>
          </a:p>
        </p:txBody>
      </p:sp>
      <p:pic>
        <p:nvPicPr>
          <p:cNvPr id="6" name="Picture 5">
            <a:extLst>
              <a:ext uri="{FF2B5EF4-FFF2-40B4-BE49-F238E27FC236}">
                <a16:creationId xmlns:a16="http://schemas.microsoft.com/office/drawing/2014/main" id="{DB862937-F29D-3A62-2D78-0532B842ED53}"/>
              </a:ext>
            </a:extLst>
          </p:cNvPr>
          <p:cNvPicPr>
            <a:picLocks noChangeAspect="1"/>
          </p:cNvPicPr>
          <p:nvPr/>
        </p:nvPicPr>
        <p:blipFill>
          <a:blip r:embed="rId2"/>
          <a:stretch>
            <a:fillRect/>
          </a:stretch>
        </p:blipFill>
        <p:spPr>
          <a:xfrm>
            <a:off x="1876425" y="1903771"/>
            <a:ext cx="8105775" cy="3581400"/>
          </a:xfrm>
          <a:prstGeom prst="rect">
            <a:avLst/>
          </a:prstGeom>
        </p:spPr>
      </p:pic>
    </p:spTree>
    <p:extLst>
      <p:ext uri="{BB962C8B-B14F-4D97-AF65-F5344CB8AC3E}">
        <p14:creationId xmlns:p14="http://schemas.microsoft.com/office/powerpoint/2010/main" val="297786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CD1668-5898-1065-4D2E-965C78EC0F7A}"/>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STEP-1: SURFACE PREPARATION</a:t>
            </a:r>
          </a:p>
        </p:txBody>
      </p:sp>
      <p:sp>
        <p:nvSpPr>
          <p:cNvPr id="4" name="Rectangle 3"/>
          <p:cNvSpPr/>
          <p:nvPr/>
        </p:nvSpPr>
        <p:spPr>
          <a:xfrm>
            <a:off x="904240" y="998443"/>
            <a:ext cx="10120441" cy="1354217"/>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tabLst>
                <a:tab pos="1383665" algn="l"/>
              </a:tabLst>
            </a:pPr>
            <a:r>
              <a:rPr lang="en-US" sz="2400" dirty="0">
                <a:solidFill>
                  <a:srgbClr val="001F5F"/>
                </a:solidFill>
                <a:latin typeface="Arial MT"/>
              </a:rPr>
              <a:t>Most critical steps of a liquid penetrant inspection.</a:t>
            </a:r>
          </a:p>
          <a:p>
            <a:pPr marL="342900" indent="-342900" algn="just">
              <a:spcBef>
                <a:spcPts val="1200"/>
              </a:spcBef>
              <a:buSzPct val="120000"/>
              <a:buFont typeface="Wingdings" panose="05000000000000000000" pitchFamily="2" charset="2"/>
              <a:buChar char="Ø"/>
              <a:tabLst>
                <a:tab pos="1383665" algn="l"/>
              </a:tabLst>
            </a:pPr>
            <a:r>
              <a:rPr lang="en-US" sz="2400" dirty="0">
                <a:solidFill>
                  <a:srgbClr val="001F5F"/>
                </a:solidFill>
                <a:latin typeface="Arial MT"/>
              </a:rPr>
              <a:t>The surface must be free of oil, grease, water, or other contaminants that may prevent penetrant from entering into flaws.</a:t>
            </a:r>
          </a:p>
        </p:txBody>
      </p:sp>
      <p:sp>
        <p:nvSpPr>
          <p:cNvPr id="6" name="Slide Number Placeholder 5">
            <a:extLst>
              <a:ext uri="{FF2B5EF4-FFF2-40B4-BE49-F238E27FC236}">
                <a16:creationId xmlns:a16="http://schemas.microsoft.com/office/drawing/2014/main" id="{A715BCC9-CB99-B152-25C5-904BA59745BC}"/>
              </a:ext>
            </a:extLst>
          </p:cNvPr>
          <p:cNvSpPr>
            <a:spLocks noGrp="1"/>
          </p:cNvSpPr>
          <p:nvPr>
            <p:ph type="sldNum" sz="quarter" idx="12"/>
          </p:nvPr>
        </p:nvSpPr>
        <p:spPr/>
        <p:txBody>
          <a:bodyPr/>
          <a:lstStyle/>
          <a:p>
            <a:fld id="{F0E2D24E-3817-4463-B869-0EC5E8495482}" type="slidenum">
              <a:rPr lang="en-US" smtClean="0"/>
              <a:t>13</a:t>
            </a:fld>
            <a:endParaRPr lang="en-US"/>
          </a:p>
        </p:txBody>
      </p:sp>
      <p:pic>
        <p:nvPicPr>
          <p:cNvPr id="8" name="Picture 7">
            <a:extLst>
              <a:ext uri="{FF2B5EF4-FFF2-40B4-BE49-F238E27FC236}">
                <a16:creationId xmlns:a16="http://schemas.microsoft.com/office/drawing/2014/main" id="{9BD99883-94AB-808A-0190-68C262F73414}"/>
              </a:ext>
            </a:extLst>
          </p:cNvPr>
          <p:cNvPicPr>
            <a:picLocks noChangeAspect="1"/>
          </p:cNvPicPr>
          <p:nvPr/>
        </p:nvPicPr>
        <p:blipFill>
          <a:blip r:embed="rId2"/>
          <a:stretch>
            <a:fillRect/>
          </a:stretch>
        </p:blipFill>
        <p:spPr>
          <a:xfrm>
            <a:off x="4070159" y="3076489"/>
            <a:ext cx="4051679" cy="2236527"/>
          </a:xfrm>
          <a:prstGeom prst="rect">
            <a:avLst/>
          </a:prstGeom>
        </p:spPr>
      </p:pic>
    </p:spTree>
    <p:extLst>
      <p:ext uri="{BB962C8B-B14F-4D97-AF65-F5344CB8AC3E}">
        <p14:creationId xmlns:p14="http://schemas.microsoft.com/office/powerpoint/2010/main" val="290736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022" y="1201662"/>
            <a:ext cx="10992256" cy="1200329"/>
          </a:xfrm>
          <a:prstGeom prst="rect">
            <a:avLst/>
          </a:prstGeom>
        </p:spPr>
        <p:txBody>
          <a:bodyPr wrap="square">
            <a:spAutoFit/>
          </a:bodyPr>
          <a:lstStyle/>
          <a:p>
            <a:pPr algn="just">
              <a:spcBef>
                <a:spcPts val="1200"/>
              </a:spcBef>
              <a:buSzPct val="120000"/>
              <a:tabLst>
                <a:tab pos="1383665" algn="l"/>
              </a:tabLst>
            </a:pPr>
            <a:r>
              <a:rPr lang="en-US" sz="2400" dirty="0">
                <a:solidFill>
                  <a:srgbClr val="001F5F"/>
                </a:solidFill>
                <a:latin typeface="Arial MT"/>
              </a:rPr>
              <a:t>Once the surface has been thoroughly cleaned and dried, the penetrant material is applied by spraying, brushing, or immersing the part in a penetrant bath.</a:t>
            </a:r>
            <a:endParaRPr lang="en-US" dirty="0"/>
          </a:p>
        </p:txBody>
      </p:sp>
      <p:sp>
        <p:nvSpPr>
          <p:cNvPr id="2" name="Rectangle 1">
            <a:extLst>
              <a:ext uri="{FF2B5EF4-FFF2-40B4-BE49-F238E27FC236}">
                <a16:creationId xmlns:a16="http://schemas.microsoft.com/office/drawing/2014/main" id="{228C23F8-DF09-02B5-0BDD-78E45D677CE4}"/>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STEP-2: PENETRANT APPLICATION</a:t>
            </a:r>
          </a:p>
        </p:txBody>
      </p:sp>
      <p:sp>
        <p:nvSpPr>
          <p:cNvPr id="5" name="Slide Number Placeholder 4">
            <a:extLst>
              <a:ext uri="{FF2B5EF4-FFF2-40B4-BE49-F238E27FC236}">
                <a16:creationId xmlns:a16="http://schemas.microsoft.com/office/drawing/2014/main" id="{C4C960A2-BEF3-CA37-857E-14554A877748}"/>
              </a:ext>
            </a:extLst>
          </p:cNvPr>
          <p:cNvSpPr>
            <a:spLocks noGrp="1"/>
          </p:cNvSpPr>
          <p:nvPr>
            <p:ph type="sldNum" sz="quarter" idx="12"/>
          </p:nvPr>
        </p:nvSpPr>
        <p:spPr/>
        <p:txBody>
          <a:bodyPr/>
          <a:lstStyle/>
          <a:p>
            <a:fld id="{F0E2D24E-3817-4463-B869-0EC5E8495482}" type="slidenum">
              <a:rPr lang="en-US" smtClean="0"/>
              <a:t>14</a:t>
            </a:fld>
            <a:endParaRPr lang="en-US"/>
          </a:p>
        </p:txBody>
      </p:sp>
      <p:pic>
        <p:nvPicPr>
          <p:cNvPr id="7" name="Picture 6">
            <a:extLst>
              <a:ext uri="{FF2B5EF4-FFF2-40B4-BE49-F238E27FC236}">
                <a16:creationId xmlns:a16="http://schemas.microsoft.com/office/drawing/2014/main" id="{1D9365D6-E903-238C-2729-A7890DE0BD0F}"/>
              </a:ext>
            </a:extLst>
          </p:cNvPr>
          <p:cNvPicPr>
            <a:picLocks noChangeAspect="1"/>
          </p:cNvPicPr>
          <p:nvPr/>
        </p:nvPicPr>
        <p:blipFill>
          <a:blip r:embed="rId3"/>
          <a:stretch>
            <a:fillRect/>
          </a:stretch>
        </p:blipFill>
        <p:spPr>
          <a:xfrm>
            <a:off x="4900612" y="2633662"/>
            <a:ext cx="2390775" cy="1590675"/>
          </a:xfrm>
          <a:prstGeom prst="rect">
            <a:avLst/>
          </a:prstGeom>
        </p:spPr>
      </p:pic>
    </p:spTree>
    <p:extLst>
      <p:ext uri="{BB962C8B-B14F-4D97-AF65-F5344CB8AC3E}">
        <p14:creationId xmlns:p14="http://schemas.microsoft.com/office/powerpoint/2010/main" val="223705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7123" y="1122276"/>
            <a:ext cx="10009762" cy="1646605"/>
          </a:xfrm>
          <a:prstGeom prst="rect">
            <a:avLst/>
          </a:prstGeom>
        </p:spPr>
        <p:txBody>
          <a:bodyPr wrap="square">
            <a:spAutoFit/>
          </a:bodyPr>
          <a:lstStyle/>
          <a:p>
            <a:pPr marL="342900" indent="-342900" algn="just">
              <a:spcAft>
                <a:spcPts val="600"/>
              </a:spcAft>
              <a:buFont typeface="Wingdings" panose="05000000000000000000" pitchFamily="2" charset="2"/>
              <a:buChar char="Ø"/>
            </a:pPr>
            <a:r>
              <a:rPr lang="en-US" sz="2400" dirty="0">
                <a:solidFill>
                  <a:srgbClr val="001F5F"/>
                </a:solidFill>
                <a:latin typeface="Arial MT"/>
              </a:rPr>
              <a:t>The penetrant is left on the surface for a sufficient time to allow as much penetrant as possible to seep into a defect.</a:t>
            </a:r>
          </a:p>
          <a:p>
            <a:pPr marL="342900" indent="-342900" algn="just">
              <a:spcAft>
                <a:spcPts val="600"/>
              </a:spcAft>
              <a:buFont typeface="Wingdings" panose="05000000000000000000" pitchFamily="2" charset="2"/>
              <a:buChar char="Ø"/>
            </a:pPr>
            <a:r>
              <a:rPr lang="en-US" sz="2400" dirty="0">
                <a:solidFill>
                  <a:srgbClr val="001F5F"/>
                </a:solidFill>
                <a:latin typeface="Arial MT"/>
              </a:rPr>
              <a:t>Penetrant dwell time is the total time that the penetrant is in contact with the part surface.</a:t>
            </a:r>
            <a:endParaRPr lang="en-GB" sz="2400" dirty="0">
              <a:solidFill>
                <a:srgbClr val="001F5F"/>
              </a:solidFill>
              <a:latin typeface="Arial MT"/>
            </a:endParaRPr>
          </a:p>
        </p:txBody>
      </p:sp>
      <p:sp>
        <p:nvSpPr>
          <p:cNvPr id="2" name="Rectangle 1">
            <a:extLst>
              <a:ext uri="{FF2B5EF4-FFF2-40B4-BE49-F238E27FC236}">
                <a16:creationId xmlns:a16="http://schemas.microsoft.com/office/drawing/2014/main" id="{F03B50F1-32B6-E9E2-B939-C602B9337A7C}"/>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STEP-3: PENETRANT DWELL</a:t>
            </a:r>
          </a:p>
        </p:txBody>
      </p:sp>
      <p:sp>
        <p:nvSpPr>
          <p:cNvPr id="4" name="Slide Number Placeholder 3">
            <a:extLst>
              <a:ext uri="{FF2B5EF4-FFF2-40B4-BE49-F238E27FC236}">
                <a16:creationId xmlns:a16="http://schemas.microsoft.com/office/drawing/2014/main" id="{4D0D1AFF-879D-3FDB-2F5C-A70CFD7FD350}"/>
              </a:ext>
            </a:extLst>
          </p:cNvPr>
          <p:cNvSpPr>
            <a:spLocks noGrp="1"/>
          </p:cNvSpPr>
          <p:nvPr>
            <p:ph type="sldNum" sz="quarter" idx="12"/>
          </p:nvPr>
        </p:nvSpPr>
        <p:spPr/>
        <p:txBody>
          <a:bodyPr/>
          <a:lstStyle/>
          <a:p>
            <a:fld id="{F0E2D24E-3817-4463-B869-0EC5E8495482}" type="slidenum">
              <a:rPr lang="en-US" smtClean="0"/>
              <a:t>15</a:t>
            </a:fld>
            <a:endParaRPr lang="en-US"/>
          </a:p>
        </p:txBody>
      </p:sp>
      <p:pic>
        <p:nvPicPr>
          <p:cNvPr id="6" name="Picture 5">
            <a:extLst>
              <a:ext uri="{FF2B5EF4-FFF2-40B4-BE49-F238E27FC236}">
                <a16:creationId xmlns:a16="http://schemas.microsoft.com/office/drawing/2014/main" id="{D1406B6D-610E-D2C3-F906-E983CCD1783D}"/>
              </a:ext>
            </a:extLst>
          </p:cNvPr>
          <p:cNvPicPr>
            <a:picLocks noChangeAspect="1"/>
          </p:cNvPicPr>
          <p:nvPr/>
        </p:nvPicPr>
        <p:blipFill>
          <a:blip r:embed="rId2"/>
          <a:stretch>
            <a:fillRect/>
          </a:stretch>
        </p:blipFill>
        <p:spPr>
          <a:xfrm>
            <a:off x="4914899" y="2938462"/>
            <a:ext cx="3964641" cy="2039938"/>
          </a:xfrm>
          <a:prstGeom prst="rect">
            <a:avLst/>
          </a:prstGeom>
        </p:spPr>
      </p:pic>
    </p:spTree>
    <p:extLst>
      <p:ext uri="{BB962C8B-B14F-4D97-AF65-F5344CB8AC3E}">
        <p14:creationId xmlns:p14="http://schemas.microsoft.com/office/powerpoint/2010/main" val="216283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837" y="1176304"/>
            <a:ext cx="10784631" cy="2462213"/>
          </a:xfrm>
          <a:prstGeom prst="rect">
            <a:avLst/>
          </a:prstGeom>
        </p:spPr>
        <p:txBody>
          <a:bodyPr wrap="square">
            <a:spAutoFit/>
          </a:bodyPr>
          <a:lstStyle/>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This is the most delicate part of the inspection procedure because the excess penetrant must be removed from the surface of the sample while removing as little penetrant as possible from defects.</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Depending on the penetrant system used, this step may involve cleaning with a solvent, direct rinsing with water, or first treating the part with an emulsifier and then rinsing with water.</a:t>
            </a:r>
          </a:p>
        </p:txBody>
      </p:sp>
      <p:sp>
        <p:nvSpPr>
          <p:cNvPr id="2" name="Rectangle 1">
            <a:extLst>
              <a:ext uri="{FF2B5EF4-FFF2-40B4-BE49-F238E27FC236}">
                <a16:creationId xmlns:a16="http://schemas.microsoft.com/office/drawing/2014/main" id="{05C569A1-CD2E-E445-1D88-0F2CC41303BB}"/>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STEP-4: EXCESS PENETRANT REMOVAL</a:t>
            </a:r>
          </a:p>
        </p:txBody>
      </p:sp>
      <p:sp>
        <p:nvSpPr>
          <p:cNvPr id="5" name="Slide Number Placeholder 4">
            <a:extLst>
              <a:ext uri="{FF2B5EF4-FFF2-40B4-BE49-F238E27FC236}">
                <a16:creationId xmlns:a16="http://schemas.microsoft.com/office/drawing/2014/main" id="{6BCF5559-447F-9158-06AF-4D8975F935B9}"/>
              </a:ext>
            </a:extLst>
          </p:cNvPr>
          <p:cNvSpPr>
            <a:spLocks noGrp="1"/>
          </p:cNvSpPr>
          <p:nvPr>
            <p:ph type="sldNum" sz="quarter" idx="12"/>
          </p:nvPr>
        </p:nvSpPr>
        <p:spPr/>
        <p:txBody>
          <a:bodyPr/>
          <a:lstStyle/>
          <a:p>
            <a:fld id="{F0E2D24E-3817-4463-B869-0EC5E8495482}" type="slidenum">
              <a:rPr lang="en-US" smtClean="0"/>
              <a:t>16</a:t>
            </a:fld>
            <a:endParaRPr lang="en-US"/>
          </a:p>
        </p:txBody>
      </p:sp>
      <p:pic>
        <p:nvPicPr>
          <p:cNvPr id="7" name="Picture 6">
            <a:extLst>
              <a:ext uri="{FF2B5EF4-FFF2-40B4-BE49-F238E27FC236}">
                <a16:creationId xmlns:a16="http://schemas.microsoft.com/office/drawing/2014/main" id="{E675EF85-DBBC-8F9F-8C7B-EAAB5460FB9D}"/>
              </a:ext>
            </a:extLst>
          </p:cNvPr>
          <p:cNvPicPr>
            <a:picLocks noChangeAspect="1"/>
          </p:cNvPicPr>
          <p:nvPr/>
        </p:nvPicPr>
        <p:blipFill>
          <a:blip r:embed="rId2"/>
          <a:stretch>
            <a:fillRect/>
          </a:stretch>
        </p:blipFill>
        <p:spPr>
          <a:xfrm>
            <a:off x="4832458" y="3768708"/>
            <a:ext cx="2914650" cy="2457450"/>
          </a:xfrm>
          <a:prstGeom prst="rect">
            <a:avLst/>
          </a:prstGeom>
        </p:spPr>
      </p:pic>
    </p:spTree>
    <p:extLst>
      <p:ext uri="{BB962C8B-B14F-4D97-AF65-F5344CB8AC3E}">
        <p14:creationId xmlns:p14="http://schemas.microsoft.com/office/powerpoint/2010/main" val="325964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70" y="1078706"/>
            <a:ext cx="11162030" cy="1723549"/>
          </a:xfrm>
          <a:prstGeom prst="rect">
            <a:avLst/>
          </a:prstGeom>
        </p:spPr>
        <p:txBody>
          <a:bodyPr wrap="square">
            <a:spAutoFit/>
          </a:bodyPr>
          <a:lstStyle/>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A thin layer of developer is then applied to the sample to draw penetrant trapped in flaws back to the surface where it will be visible.</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Developers come in a variety of forms that may be applied by dusting (dry powdered), dipping, or spraying (wet developers).</a:t>
            </a:r>
            <a:endParaRPr lang="en-GB" dirty="0"/>
          </a:p>
        </p:txBody>
      </p:sp>
      <p:sp>
        <p:nvSpPr>
          <p:cNvPr id="2" name="Rectangle 1">
            <a:extLst>
              <a:ext uri="{FF2B5EF4-FFF2-40B4-BE49-F238E27FC236}">
                <a16:creationId xmlns:a16="http://schemas.microsoft.com/office/drawing/2014/main" id="{228B50BF-F64C-0D7C-4A32-CF59C1CAC8D4}"/>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Step-5: Developer Application</a:t>
            </a:r>
          </a:p>
        </p:txBody>
      </p:sp>
      <p:sp>
        <p:nvSpPr>
          <p:cNvPr id="4" name="Slide Number Placeholder 3">
            <a:extLst>
              <a:ext uri="{FF2B5EF4-FFF2-40B4-BE49-F238E27FC236}">
                <a16:creationId xmlns:a16="http://schemas.microsoft.com/office/drawing/2014/main" id="{831F4518-8953-731E-8891-6C3BF8BA4A5B}"/>
              </a:ext>
            </a:extLst>
          </p:cNvPr>
          <p:cNvSpPr>
            <a:spLocks noGrp="1"/>
          </p:cNvSpPr>
          <p:nvPr>
            <p:ph type="sldNum" sz="quarter" idx="12"/>
          </p:nvPr>
        </p:nvSpPr>
        <p:spPr/>
        <p:txBody>
          <a:bodyPr/>
          <a:lstStyle/>
          <a:p>
            <a:fld id="{F0E2D24E-3817-4463-B869-0EC5E8495482}" type="slidenum">
              <a:rPr lang="en-US" smtClean="0"/>
              <a:t>17</a:t>
            </a:fld>
            <a:endParaRPr lang="en-US"/>
          </a:p>
        </p:txBody>
      </p:sp>
      <p:pic>
        <p:nvPicPr>
          <p:cNvPr id="6" name="Picture 5">
            <a:extLst>
              <a:ext uri="{FF2B5EF4-FFF2-40B4-BE49-F238E27FC236}">
                <a16:creationId xmlns:a16="http://schemas.microsoft.com/office/drawing/2014/main" id="{90722DFB-7544-F7E2-F60B-09CF5536EAED}"/>
              </a:ext>
            </a:extLst>
          </p:cNvPr>
          <p:cNvPicPr>
            <a:picLocks noChangeAspect="1"/>
          </p:cNvPicPr>
          <p:nvPr/>
        </p:nvPicPr>
        <p:blipFill>
          <a:blip r:embed="rId2"/>
          <a:stretch>
            <a:fillRect/>
          </a:stretch>
        </p:blipFill>
        <p:spPr>
          <a:xfrm>
            <a:off x="4389837" y="3272949"/>
            <a:ext cx="3779370" cy="2612707"/>
          </a:xfrm>
          <a:prstGeom prst="rect">
            <a:avLst/>
          </a:prstGeom>
        </p:spPr>
      </p:pic>
    </p:spTree>
    <p:extLst>
      <p:ext uri="{BB962C8B-B14F-4D97-AF65-F5344CB8AC3E}">
        <p14:creationId xmlns:p14="http://schemas.microsoft.com/office/powerpoint/2010/main" val="170988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950" y="1060520"/>
            <a:ext cx="9658350" cy="1723549"/>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The developer is allowed to stand on the part surface for a period of time sufficient to permit the extraction of the trapped penetrant out of any surface flaws.</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This development time is usually a minimum of 10 minutes.</a:t>
            </a:r>
            <a:endParaRPr lang="en-GB" sz="2400" dirty="0">
              <a:solidFill>
                <a:srgbClr val="001F5F"/>
              </a:solidFill>
              <a:latin typeface="Arial MT"/>
            </a:endParaRPr>
          </a:p>
        </p:txBody>
      </p:sp>
      <p:sp>
        <p:nvSpPr>
          <p:cNvPr id="2" name="Rectangle 1">
            <a:extLst>
              <a:ext uri="{FF2B5EF4-FFF2-40B4-BE49-F238E27FC236}">
                <a16:creationId xmlns:a16="http://schemas.microsoft.com/office/drawing/2014/main" id="{030A24D9-2A8C-B720-10CD-B682F85803E2}"/>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Step-6: Indication Development</a:t>
            </a:r>
          </a:p>
        </p:txBody>
      </p:sp>
      <p:sp>
        <p:nvSpPr>
          <p:cNvPr id="3" name="Slide Number Placeholder 2">
            <a:extLst>
              <a:ext uri="{FF2B5EF4-FFF2-40B4-BE49-F238E27FC236}">
                <a16:creationId xmlns:a16="http://schemas.microsoft.com/office/drawing/2014/main" id="{1FD65F32-4651-442E-F6CF-3B57AB207721}"/>
              </a:ext>
            </a:extLst>
          </p:cNvPr>
          <p:cNvSpPr>
            <a:spLocks noGrp="1"/>
          </p:cNvSpPr>
          <p:nvPr>
            <p:ph type="sldNum" sz="quarter" idx="12"/>
          </p:nvPr>
        </p:nvSpPr>
        <p:spPr/>
        <p:txBody>
          <a:bodyPr/>
          <a:lstStyle/>
          <a:p>
            <a:fld id="{F0E2D24E-3817-4463-B869-0EC5E8495482}" type="slidenum">
              <a:rPr lang="en-US" smtClean="0"/>
              <a:t>18</a:t>
            </a:fld>
            <a:endParaRPr lang="en-US"/>
          </a:p>
        </p:txBody>
      </p:sp>
      <p:pic>
        <p:nvPicPr>
          <p:cNvPr id="6" name="Picture 5">
            <a:extLst>
              <a:ext uri="{FF2B5EF4-FFF2-40B4-BE49-F238E27FC236}">
                <a16:creationId xmlns:a16="http://schemas.microsoft.com/office/drawing/2014/main" id="{0A4021A0-BC6D-BC3E-1A14-CE3DA68BF54D}"/>
              </a:ext>
            </a:extLst>
          </p:cNvPr>
          <p:cNvPicPr>
            <a:picLocks noChangeAspect="1"/>
          </p:cNvPicPr>
          <p:nvPr/>
        </p:nvPicPr>
        <p:blipFill>
          <a:blip r:embed="rId2"/>
          <a:stretch>
            <a:fillRect/>
          </a:stretch>
        </p:blipFill>
        <p:spPr>
          <a:xfrm>
            <a:off x="2562225" y="3704600"/>
            <a:ext cx="3390900" cy="1885950"/>
          </a:xfrm>
          <a:prstGeom prst="rect">
            <a:avLst/>
          </a:prstGeom>
        </p:spPr>
      </p:pic>
      <p:pic>
        <p:nvPicPr>
          <p:cNvPr id="8" name="Picture 7">
            <a:extLst>
              <a:ext uri="{FF2B5EF4-FFF2-40B4-BE49-F238E27FC236}">
                <a16:creationId xmlns:a16="http://schemas.microsoft.com/office/drawing/2014/main" id="{9B07FF1B-7C6E-09FF-9FB2-B38775E815D0}"/>
              </a:ext>
            </a:extLst>
          </p:cNvPr>
          <p:cNvPicPr>
            <a:picLocks noChangeAspect="1"/>
          </p:cNvPicPr>
          <p:nvPr/>
        </p:nvPicPr>
        <p:blipFill>
          <a:blip r:embed="rId3"/>
          <a:stretch>
            <a:fillRect/>
          </a:stretch>
        </p:blipFill>
        <p:spPr>
          <a:xfrm>
            <a:off x="6625098" y="3704600"/>
            <a:ext cx="3381375" cy="1819275"/>
          </a:xfrm>
          <a:prstGeom prst="rect">
            <a:avLst/>
          </a:prstGeom>
        </p:spPr>
      </p:pic>
    </p:spTree>
    <p:extLst>
      <p:ext uri="{BB962C8B-B14F-4D97-AF65-F5344CB8AC3E}">
        <p14:creationId xmlns:p14="http://schemas.microsoft.com/office/powerpoint/2010/main" val="263536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422671" y="1308018"/>
            <a:ext cx="9696044" cy="1354217"/>
          </a:xfrm>
          <a:prstGeom prst="rect">
            <a:avLst/>
          </a:prstGeom>
        </p:spPr>
        <p:txBody>
          <a:bodyPr wrap="square">
            <a:spAutoFit/>
          </a:bodyPr>
          <a:lstStyle/>
          <a:p>
            <a:pPr algn="just">
              <a:spcBef>
                <a:spcPts val="1200"/>
              </a:spcBef>
              <a:buSzPct val="120000"/>
            </a:pPr>
            <a:r>
              <a:rPr lang="en-US" sz="2400" dirty="0">
                <a:solidFill>
                  <a:srgbClr val="001F5F"/>
                </a:solidFill>
                <a:latin typeface="Arial MT"/>
              </a:rPr>
              <a:t>Inspection is then performed under appropriate lighting to detect indications from any flaws which may be present.</a:t>
            </a:r>
          </a:p>
          <a:p>
            <a:pPr algn="just">
              <a:spcBef>
                <a:spcPts val="1200"/>
              </a:spcBef>
              <a:buSzPct val="120000"/>
            </a:pPr>
            <a:r>
              <a:rPr lang="en-US" sz="2400" dirty="0">
                <a:solidFill>
                  <a:srgbClr val="001F5F"/>
                </a:solidFill>
                <a:latin typeface="Arial MT"/>
              </a:rPr>
              <a:t>Defects are recorded.</a:t>
            </a: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Step-7: Inspection/Evaluation</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19</a:t>
            </a:fld>
            <a:endParaRPr lang="en-US"/>
          </a:p>
        </p:txBody>
      </p:sp>
      <p:pic>
        <p:nvPicPr>
          <p:cNvPr id="5122" name="Picture 2" descr="Examen par ressuage (PT) - liquid penetrant testing">
            <a:extLst>
              <a:ext uri="{FF2B5EF4-FFF2-40B4-BE49-F238E27FC236}">
                <a16:creationId xmlns:a16="http://schemas.microsoft.com/office/drawing/2014/main" id="{665173A5-8FE0-0515-FB32-C6A779991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781427"/>
            <a:ext cx="3333750" cy="20300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asic Knowledge about Dye Penetrant Testing - KARL DEUTSCH Zerstörungsfreie  Werkstoffprüfung">
            <a:extLst>
              <a:ext uri="{FF2B5EF4-FFF2-40B4-BE49-F238E27FC236}">
                <a16:creationId xmlns:a16="http://schemas.microsoft.com/office/drawing/2014/main" id="{DCEB52E6-E37B-9D41-4DAD-607EB8DE03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75545" r="9057"/>
          <a:stretch/>
        </p:blipFill>
        <p:spPr bwMode="auto">
          <a:xfrm>
            <a:off x="2346960" y="3195430"/>
            <a:ext cx="3434080" cy="210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3021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3260787" y="635608"/>
            <a:ext cx="5374005" cy="498855"/>
          </a:xfrm>
          <a:prstGeom prst="rect">
            <a:avLst/>
          </a:prstGeom>
        </p:spPr>
        <p:txBody>
          <a:bodyPr vert="horz" wrap="square" lIns="0" tIns="128270" rIns="0" bIns="0" rtlCol="0">
            <a:spAutoFit/>
          </a:bodyPr>
          <a:lstStyle/>
          <a:p>
            <a:pPr marL="1905" algn="ctr">
              <a:lnSpc>
                <a:spcPct val="100000"/>
              </a:lnSpc>
              <a:spcBef>
                <a:spcPts val="869"/>
              </a:spcBef>
            </a:pPr>
            <a:r>
              <a:rPr sz="2400" b="1" spc="-5" dirty="0">
                <a:latin typeface="Arial"/>
                <a:cs typeface="Arial"/>
              </a:rPr>
              <a:t>Revision/Verification</a:t>
            </a:r>
            <a:r>
              <a:rPr sz="2400" b="1" spc="-25" dirty="0">
                <a:latin typeface="Arial"/>
                <a:cs typeface="Arial"/>
              </a:rPr>
              <a:t> </a:t>
            </a:r>
            <a:r>
              <a:rPr sz="2400" b="1" dirty="0">
                <a:latin typeface="Arial"/>
                <a:cs typeface="Arial"/>
              </a:rPr>
              <a:t>Table</a:t>
            </a:r>
            <a:endParaRPr sz="2400" dirty="0">
              <a:latin typeface="Arial"/>
              <a:cs typeface="Arial"/>
            </a:endParaRPr>
          </a:p>
        </p:txBody>
      </p:sp>
      <p:graphicFrame>
        <p:nvGraphicFramePr>
          <p:cNvPr id="5" name="object 3"/>
          <p:cNvGraphicFramePr>
            <a:graphicFrameLocks noGrp="1"/>
          </p:cNvGraphicFramePr>
          <p:nvPr>
            <p:extLst>
              <p:ext uri="{D42A27DB-BD31-4B8C-83A1-F6EECF244321}">
                <p14:modId xmlns:p14="http://schemas.microsoft.com/office/powerpoint/2010/main" val="47690440"/>
              </p:ext>
            </p:extLst>
          </p:nvPr>
        </p:nvGraphicFramePr>
        <p:xfrm>
          <a:off x="1186774" y="1439694"/>
          <a:ext cx="10136222" cy="5019469"/>
        </p:xfrm>
        <a:graphic>
          <a:graphicData uri="http://schemas.openxmlformats.org/drawingml/2006/table">
            <a:tbl>
              <a:tblPr firstRow="1" bandRow="1">
                <a:tableStyleId>{2D5ABB26-0587-4C30-8999-92F81FD0307C}</a:tableStyleId>
              </a:tblPr>
              <a:tblGrid>
                <a:gridCol w="1143978">
                  <a:extLst>
                    <a:ext uri="{9D8B030D-6E8A-4147-A177-3AD203B41FA5}">
                      <a16:colId xmlns:a16="http://schemas.microsoft.com/office/drawing/2014/main" val="20000"/>
                    </a:ext>
                  </a:extLst>
                </a:gridCol>
                <a:gridCol w="2630697">
                  <a:extLst>
                    <a:ext uri="{9D8B030D-6E8A-4147-A177-3AD203B41FA5}">
                      <a16:colId xmlns:a16="http://schemas.microsoft.com/office/drawing/2014/main" val="20001"/>
                    </a:ext>
                  </a:extLst>
                </a:gridCol>
                <a:gridCol w="4027519">
                  <a:extLst>
                    <a:ext uri="{9D8B030D-6E8A-4147-A177-3AD203B41FA5}">
                      <a16:colId xmlns:a16="http://schemas.microsoft.com/office/drawing/2014/main" val="20002"/>
                    </a:ext>
                  </a:extLst>
                </a:gridCol>
                <a:gridCol w="2334028">
                  <a:extLst>
                    <a:ext uri="{9D8B030D-6E8A-4147-A177-3AD203B41FA5}">
                      <a16:colId xmlns:a16="http://schemas.microsoft.com/office/drawing/2014/main" val="20003"/>
                    </a:ext>
                  </a:extLst>
                </a:gridCol>
              </a:tblGrid>
              <a:tr h="535520">
                <a:tc>
                  <a:txBody>
                    <a:bodyPr/>
                    <a:lstStyle/>
                    <a:p>
                      <a:pPr marL="67945">
                        <a:lnSpc>
                          <a:spcPts val="1330"/>
                        </a:lnSpc>
                      </a:pPr>
                      <a:r>
                        <a:rPr sz="1200" b="1" dirty="0">
                          <a:solidFill>
                            <a:srgbClr val="FFFFFF"/>
                          </a:solidFill>
                          <a:latin typeface="Arial"/>
                          <a:cs typeface="Arial"/>
                        </a:rPr>
                        <a:t>Rev.no</a:t>
                      </a:r>
                      <a:endParaRPr sz="1200" dirty="0">
                        <a:latin typeface="Arial"/>
                        <a:cs typeface="Arial"/>
                      </a:endParaRPr>
                    </a:p>
                  </a:txBody>
                  <a:tcPr marL="0" marR="0" marT="0" marB="0" anchor="ctr">
                    <a:lnL w="6350">
                      <a:solidFill>
                        <a:srgbClr val="4471C4"/>
                      </a:solidFill>
                      <a:prstDash val="solid"/>
                    </a:lnL>
                    <a:lnT w="6350">
                      <a:solidFill>
                        <a:srgbClr val="4471C4"/>
                      </a:solidFill>
                      <a:prstDash val="solid"/>
                    </a:lnT>
                    <a:lnB w="6350">
                      <a:solidFill>
                        <a:srgbClr val="4471C4"/>
                      </a:solidFill>
                      <a:prstDash val="solid"/>
                    </a:lnB>
                    <a:solidFill>
                      <a:srgbClr val="2E5395"/>
                    </a:solidFill>
                  </a:tcPr>
                </a:tc>
                <a:tc>
                  <a:txBody>
                    <a:bodyPr/>
                    <a:lstStyle/>
                    <a:p>
                      <a:pPr marL="238760">
                        <a:lnSpc>
                          <a:spcPts val="1330"/>
                        </a:lnSpc>
                      </a:pPr>
                      <a:r>
                        <a:rPr sz="1200" b="1" dirty="0">
                          <a:solidFill>
                            <a:srgbClr val="FFFFFF"/>
                          </a:solidFill>
                          <a:latin typeface="Arial"/>
                          <a:cs typeface="Arial"/>
                        </a:rPr>
                        <a:t>Revision</a:t>
                      </a:r>
                      <a:r>
                        <a:rPr sz="1200" b="1" spc="-40" dirty="0">
                          <a:solidFill>
                            <a:srgbClr val="FFFFFF"/>
                          </a:solidFill>
                          <a:latin typeface="Arial"/>
                          <a:cs typeface="Arial"/>
                        </a:rPr>
                        <a:t> </a:t>
                      </a:r>
                      <a:r>
                        <a:rPr sz="1200" b="1" spc="-5" dirty="0">
                          <a:solidFill>
                            <a:srgbClr val="FFFFFF"/>
                          </a:solidFill>
                          <a:latin typeface="Arial"/>
                          <a:cs typeface="Arial"/>
                        </a:rPr>
                        <a:t>Date</a:t>
                      </a:r>
                      <a:endParaRPr sz="1200" dirty="0">
                        <a:latin typeface="Arial"/>
                        <a:cs typeface="Arial"/>
                      </a:endParaRPr>
                    </a:p>
                  </a:txBody>
                  <a:tcPr marL="0" marR="0" marT="0" marB="0" anchor="ctr">
                    <a:lnT w="6350">
                      <a:solidFill>
                        <a:srgbClr val="4471C4"/>
                      </a:solidFill>
                      <a:prstDash val="solid"/>
                    </a:lnT>
                    <a:lnB w="6350">
                      <a:solidFill>
                        <a:srgbClr val="4471C4"/>
                      </a:solidFill>
                      <a:prstDash val="solid"/>
                    </a:lnB>
                    <a:solidFill>
                      <a:srgbClr val="2E5395"/>
                    </a:solidFill>
                  </a:tcPr>
                </a:tc>
                <a:tc>
                  <a:txBody>
                    <a:bodyPr/>
                    <a:lstStyle/>
                    <a:p>
                      <a:pPr algn="ctr">
                        <a:lnSpc>
                          <a:spcPts val="1330"/>
                        </a:lnSpc>
                      </a:pPr>
                      <a:r>
                        <a:rPr sz="1200" b="1" dirty="0">
                          <a:solidFill>
                            <a:srgbClr val="FFFFFF"/>
                          </a:solidFill>
                          <a:latin typeface="Arial"/>
                          <a:cs typeface="Arial"/>
                        </a:rPr>
                        <a:t>Revision</a:t>
                      </a:r>
                      <a:r>
                        <a:rPr sz="1200" b="1" spc="-35" dirty="0">
                          <a:solidFill>
                            <a:srgbClr val="FFFFFF"/>
                          </a:solidFill>
                          <a:latin typeface="Arial"/>
                          <a:cs typeface="Arial"/>
                        </a:rPr>
                        <a:t> </a:t>
                      </a:r>
                      <a:r>
                        <a:rPr sz="1200" b="1" spc="-5" dirty="0">
                          <a:solidFill>
                            <a:srgbClr val="FFFFFF"/>
                          </a:solidFill>
                          <a:latin typeface="Arial"/>
                          <a:cs typeface="Arial"/>
                        </a:rPr>
                        <a:t>Detail</a:t>
                      </a:r>
                      <a:endParaRPr sz="1200" dirty="0">
                        <a:latin typeface="Arial"/>
                        <a:cs typeface="Arial"/>
                      </a:endParaRPr>
                    </a:p>
                  </a:txBody>
                  <a:tcPr marL="0" marR="0" marT="0" marB="0" anchor="ctr">
                    <a:lnT w="6350">
                      <a:solidFill>
                        <a:srgbClr val="4471C4"/>
                      </a:solidFill>
                      <a:prstDash val="solid"/>
                    </a:lnT>
                    <a:lnB w="6350">
                      <a:solidFill>
                        <a:srgbClr val="4471C4"/>
                      </a:solidFill>
                      <a:prstDash val="solid"/>
                    </a:lnB>
                    <a:solidFill>
                      <a:srgbClr val="2E5395"/>
                    </a:solidFill>
                  </a:tcPr>
                </a:tc>
                <a:tc>
                  <a:txBody>
                    <a:bodyPr/>
                    <a:lstStyle/>
                    <a:p>
                      <a:pPr marL="255904">
                        <a:lnSpc>
                          <a:spcPts val="1330"/>
                        </a:lnSpc>
                      </a:pPr>
                      <a:r>
                        <a:rPr sz="1200" b="1" spc="-5" dirty="0">
                          <a:solidFill>
                            <a:srgbClr val="FFFFFF"/>
                          </a:solidFill>
                          <a:latin typeface="Arial"/>
                          <a:cs typeface="Arial"/>
                        </a:rPr>
                        <a:t>Revised</a:t>
                      </a:r>
                      <a:r>
                        <a:rPr sz="1200" b="1" spc="-30" dirty="0">
                          <a:solidFill>
                            <a:srgbClr val="FFFFFF"/>
                          </a:solidFill>
                          <a:latin typeface="Arial"/>
                          <a:cs typeface="Arial"/>
                        </a:rPr>
                        <a:t> </a:t>
                      </a:r>
                      <a:r>
                        <a:rPr sz="1200" b="1" dirty="0">
                          <a:solidFill>
                            <a:srgbClr val="FFFFFF"/>
                          </a:solidFill>
                          <a:latin typeface="Arial"/>
                          <a:cs typeface="Arial"/>
                        </a:rPr>
                        <a:t>by</a:t>
                      </a:r>
                      <a:endParaRPr sz="1200" dirty="0">
                        <a:latin typeface="Arial"/>
                        <a:cs typeface="Arial"/>
                      </a:endParaRPr>
                    </a:p>
                  </a:txBody>
                  <a:tcPr marL="0" marR="0" marT="0" marB="0" anchor="ctr">
                    <a:lnR w="6350">
                      <a:solidFill>
                        <a:srgbClr val="4471C4"/>
                      </a:solidFill>
                      <a:prstDash val="solid"/>
                    </a:lnR>
                    <a:lnT w="6350">
                      <a:solidFill>
                        <a:srgbClr val="4471C4"/>
                      </a:solidFill>
                      <a:prstDash val="solid"/>
                    </a:lnT>
                    <a:lnB w="6350">
                      <a:solidFill>
                        <a:srgbClr val="4471C4"/>
                      </a:solidFill>
                      <a:prstDash val="solid"/>
                    </a:lnB>
                    <a:solidFill>
                      <a:srgbClr val="2E5395"/>
                    </a:solidFill>
                  </a:tcPr>
                </a:tc>
                <a:extLst>
                  <a:ext uri="{0D108BD9-81ED-4DB2-BD59-A6C34878D82A}">
                    <a16:rowId xmlns:a16="http://schemas.microsoft.com/office/drawing/2014/main" val="10000"/>
                  </a:ext>
                </a:extLst>
              </a:tr>
              <a:tr h="535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spc="-5" dirty="0">
                          <a:latin typeface="Arial" panose="020B0604020202020204" pitchFamily="34" charset="0"/>
                          <a:cs typeface="Arial" panose="020B0604020202020204" pitchFamily="34" charset="0"/>
                        </a:rPr>
                        <a:t>00</a:t>
                      </a:r>
                      <a:endParaRPr lang="en-US" sz="1200" dirty="0">
                        <a:latin typeface="Arial" panose="020B0604020202020204" pitchFamily="34" charset="0"/>
                        <a:cs typeface="Arial" panose="020B0604020202020204" pitchFamily="34" charset="0"/>
                      </a:endParaRPr>
                    </a:p>
                    <a:p>
                      <a:pPr algn="ctr">
                        <a:lnSpc>
                          <a:spcPct val="100000"/>
                        </a:lnSpc>
                      </a:pPr>
                      <a:endParaRPr sz="1200" dirty="0">
                        <a:latin typeface="Arial" panose="020B0604020202020204" pitchFamily="34" charset="0"/>
                        <a:cs typeface="Arial" panose="020B0604020202020204" pitchFamily="34" charset="0"/>
                      </a:endParaRPr>
                    </a:p>
                  </a:txBody>
                  <a:tcPr marL="0" marR="0" marT="0" marB="0" anchor="ctr">
                    <a:lnL w="6350">
                      <a:solidFill>
                        <a:srgbClr val="8EAADB"/>
                      </a:solidFill>
                      <a:prstDash val="solid"/>
                    </a:lnL>
                    <a:lnR w="6350">
                      <a:solidFill>
                        <a:srgbClr val="8EAADB"/>
                      </a:solidFill>
                      <a:prstDash val="solid"/>
                    </a:lnR>
                    <a:lnT w="6350">
                      <a:solidFill>
                        <a:srgbClr val="4471C4"/>
                      </a:solidFill>
                      <a:prstDash val="solid"/>
                    </a:lnT>
                    <a:lnB w="6350">
                      <a:solidFill>
                        <a:srgbClr val="8EAADB"/>
                      </a:solidFill>
                      <a:prstDash val="solid"/>
                    </a:lnB>
                    <a:solidFill>
                      <a:srgbClr val="D9E1F3"/>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nchor="ctr">
                    <a:lnL w="6350">
                      <a:solidFill>
                        <a:srgbClr val="8EAADB"/>
                      </a:solidFill>
                      <a:prstDash val="solid"/>
                    </a:lnL>
                    <a:lnR w="6350">
                      <a:solidFill>
                        <a:srgbClr val="8EAADB"/>
                      </a:solidFill>
                      <a:prstDash val="solid"/>
                    </a:lnR>
                    <a:lnT w="6350">
                      <a:solidFill>
                        <a:srgbClr val="4471C4"/>
                      </a:solidFill>
                      <a:prstDash val="solid"/>
                    </a:lnT>
                    <a:lnB w="6350">
                      <a:solidFill>
                        <a:srgbClr val="8EAADB"/>
                      </a:solidFill>
                      <a:prstDash val="solid"/>
                    </a:lnB>
                    <a:solidFill>
                      <a:srgbClr val="D9E1F3"/>
                    </a:solidFill>
                  </a:tcPr>
                </a:tc>
                <a:tc>
                  <a:txBody>
                    <a:bodyPr/>
                    <a:lstStyle/>
                    <a:p>
                      <a:pPr marL="1270" algn="ctr">
                        <a:lnSpc>
                          <a:spcPts val="1330"/>
                        </a:lnSpc>
                      </a:pPr>
                      <a:r>
                        <a:rPr lang="en-US" sz="1200" spc="-5" dirty="0">
                          <a:latin typeface="Arial" panose="020B0604020202020204" pitchFamily="34" charset="0"/>
                          <a:cs typeface="Arial" panose="020B0604020202020204" pitchFamily="34" charset="0"/>
                        </a:rPr>
                        <a:t>-</a:t>
                      </a:r>
                    </a:p>
                  </a:txBody>
                  <a:tcPr marL="0" marR="0" marT="0" marB="0" anchor="ctr">
                    <a:lnL w="6350">
                      <a:solidFill>
                        <a:srgbClr val="8EAADB"/>
                      </a:solidFill>
                      <a:prstDash val="solid"/>
                    </a:lnL>
                    <a:lnR w="6350">
                      <a:solidFill>
                        <a:srgbClr val="8EAADB"/>
                      </a:solidFill>
                      <a:prstDash val="solid"/>
                    </a:lnR>
                    <a:lnT w="6350">
                      <a:solidFill>
                        <a:srgbClr val="4471C4"/>
                      </a:solidFill>
                      <a:prstDash val="solid"/>
                    </a:lnT>
                    <a:lnB w="6350">
                      <a:solidFill>
                        <a:srgbClr val="8EAADB"/>
                      </a:solidFill>
                      <a:prstDash val="solid"/>
                    </a:lnB>
                    <a:solidFill>
                      <a:srgbClr val="D9E1F3"/>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nchor="ctr">
                    <a:lnL w="6350">
                      <a:solidFill>
                        <a:srgbClr val="8EAADB"/>
                      </a:solidFill>
                      <a:prstDash val="solid"/>
                    </a:lnL>
                    <a:lnR w="6350">
                      <a:solidFill>
                        <a:srgbClr val="8EAADB"/>
                      </a:solidFill>
                      <a:prstDash val="solid"/>
                    </a:lnR>
                    <a:lnT w="6350">
                      <a:solidFill>
                        <a:srgbClr val="4471C4"/>
                      </a:solidFill>
                      <a:prstDash val="solid"/>
                    </a:lnT>
                    <a:lnB w="6350">
                      <a:solidFill>
                        <a:srgbClr val="8EAADB"/>
                      </a:solidFill>
                      <a:prstDash val="solid"/>
                    </a:lnB>
                    <a:solidFill>
                      <a:srgbClr val="D9E1F3"/>
                    </a:solidFill>
                  </a:tcPr>
                </a:tc>
                <a:extLst>
                  <a:ext uri="{0D108BD9-81ED-4DB2-BD59-A6C34878D82A}">
                    <a16:rowId xmlns:a16="http://schemas.microsoft.com/office/drawing/2014/main" val="10001"/>
                  </a:ext>
                </a:extLst>
              </a:tr>
              <a:tr h="494326">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extLst>
                  <a:ext uri="{0D108BD9-81ED-4DB2-BD59-A6C34878D82A}">
                    <a16:rowId xmlns:a16="http://schemas.microsoft.com/office/drawing/2014/main" val="10002"/>
                  </a:ext>
                </a:extLst>
              </a:tr>
              <a:tr h="494326">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solidFill>
                      <a:srgbClr val="D9E1F3"/>
                    </a:solidFill>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solidFill>
                      <a:srgbClr val="D9E1F3"/>
                    </a:solidFill>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solidFill>
                      <a:srgbClr val="D9E1F3"/>
                    </a:solidFill>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solidFill>
                      <a:srgbClr val="D9E1F3"/>
                    </a:solidFill>
                  </a:tcPr>
                </a:tc>
                <a:extLst>
                  <a:ext uri="{0D108BD9-81ED-4DB2-BD59-A6C34878D82A}">
                    <a16:rowId xmlns:a16="http://schemas.microsoft.com/office/drawing/2014/main" val="10003"/>
                  </a:ext>
                </a:extLst>
              </a:tr>
              <a:tr h="494326">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extLst>
                  <a:ext uri="{0D108BD9-81ED-4DB2-BD59-A6C34878D82A}">
                    <a16:rowId xmlns:a16="http://schemas.microsoft.com/office/drawing/2014/main" val="10004"/>
                  </a:ext>
                </a:extLst>
              </a:tr>
              <a:tr h="535520">
                <a:tc gridSpan="4">
                  <a:txBody>
                    <a:bodyPr/>
                    <a:lstStyle/>
                    <a:p>
                      <a:pPr marL="67945">
                        <a:lnSpc>
                          <a:spcPts val="1330"/>
                        </a:lnSpc>
                      </a:pPr>
                      <a:endParaRPr lang="en-US" sz="1200" b="1" spc="-5" dirty="0">
                        <a:solidFill>
                          <a:srgbClr val="FFFFFF"/>
                        </a:solidFill>
                        <a:latin typeface="Arial"/>
                        <a:cs typeface="Arial"/>
                      </a:endParaRPr>
                    </a:p>
                    <a:p>
                      <a:pPr marL="67945">
                        <a:lnSpc>
                          <a:spcPts val="1330"/>
                        </a:lnSpc>
                      </a:pPr>
                      <a:r>
                        <a:rPr sz="1200" b="1" spc="-5" dirty="0">
                          <a:solidFill>
                            <a:srgbClr val="FFFFFF"/>
                          </a:solidFill>
                          <a:latin typeface="Arial"/>
                          <a:cs typeface="Arial"/>
                        </a:rPr>
                        <a:t>Verification</a:t>
                      </a:r>
                      <a:r>
                        <a:rPr sz="1200" b="1" spc="-35" dirty="0">
                          <a:solidFill>
                            <a:srgbClr val="FFFFFF"/>
                          </a:solidFill>
                          <a:latin typeface="Arial"/>
                          <a:cs typeface="Arial"/>
                        </a:rPr>
                        <a:t> </a:t>
                      </a:r>
                      <a:r>
                        <a:rPr sz="1200" b="1" dirty="0">
                          <a:solidFill>
                            <a:srgbClr val="FFFFFF"/>
                          </a:solidFill>
                          <a:latin typeface="Arial"/>
                          <a:cs typeface="Arial"/>
                        </a:rPr>
                        <a:t>Table</a:t>
                      </a:r>
                      <a:endParaRPr sz="1200" dirty="0">
                        <a:latin typeface="Arial"/>
                        <a:cs typeface="Arial"/>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solidFill>
                      <a:srgbClr val="2E539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535520">
                <a:tc gridSpan="2">
                  <a:txBody>
                    <a:bodyPr/>
                    <a:lstStyle/>
                    <a:p>
                      <a:pPr marL="67945">
                        <a:lnSpc>
                          <a:spcPts val="1330"/>
                        </a:lnSpc>
                      </a:pPr>
                      <a:endParaRPr lang="en-US" sz="1200" b="1" dirty="0">
                        <a:solidFill>
                          <a:srgbClr val="001F5F"/>
                        </a:solidFill>
                        <a:latin typeface="Arial"/>
                        <a:cs typeface="Arial"/>
                      </a:endParaRPr>
                    </a:p>
                    <a:p>
                      <a:pPr marL="67945">
                        <a:lnSpc>
                          <a:spcPts val="1330"/>
                        </a:lnSpc>
                      </a:pPr>
                      <a:r>
                        <a:rPr sz="1200" b="1" dirty="0">
                          <a:solidFill>
                            <a:srgbClr val="001F5F"/>
                          </a:solidFill>
                          <a:latin typeface="Arial"/>
                          <a:cs typeface="Arial"/>
                        </a:rPr>
                        <a:t>Verified</a:t>
                      </a:r>
                      <a:r>
                        <a:rPr sz="1200" b="1" spc="-45" dirty="0">
                          <a:solidFill>
                            <a:srgbClr val="001F5F"/>
                          </a:solidFill>
                          <a:latin typeface="Arial"/>
                          <a:cs typeface="Arial"/>
                        </a:rPr>
                        <a:t> </a:t>
                      </a:r>
                      <a:r>
                        <a:rPr sz="1200" b="1" spc="-10" dirty="0">
                          <a:solidFill>
                            <a:srgbClr val="001F5F"/>
                          </a:solidFill>
                          <a:latin typeface="Arial"/>
                          <a:cs typeface="Arial"/>
                        </a:rPr>
                        <a:t>by</a:t>
                      </a:r>
                      <a:endParaRPr sz="1200" dirty="0">
                        <a:latin typeface="Arial"/>
                        <a:cs typeface="Arial"/>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hMerge="1">
                  <a:txBody>
                    <a:bodyPr/>
                    <a:lstStyle/>
                    <a:p>
                      <a:endParaRPr/>
                    </a:p>
                  </a:txBody>
                  <a:tcPr marL="0" marR="0" marT="0" marB="0"/>
                </a:tc>
                <a:tc gridSpan="2">
                  <a:txBody>
                    <a:bodyPr/>
                    <a:lstStyle/>
                    <a:p>
                      <a:pPr algn="ctr">
                        <a:lnSpc>
                          <a:spcPct val="100000"/>
                        </a:lnSpc>
                      </a:pPr>
                      <a:r>
                        <a:rPr lang="en-US" sz="1600" dirty="0">
                          <a:latin typeface="Arial" panose="020B0604020202020204" pitchFamily="34" charset="0"/>
                          <a:cs typeface="Arial" panose="020B0604020202020204" pitchFamily="34" charset="0"/>
                        </a:rPr>
                        <a:t> Muhammad Aamer Khan</a:t>
                      </a:r>
                      <a:endParaRPr sz="1600" dirty="0">
                        <a:latin typeface="Arial" panose="020B0604020202020204" pitchFamily="34" charset="0"/>
                        <a:cs typeface="Arial" panose="020B0604020202020204" pitchFamily="34" charset="0"/>
                      </a:endParaRPr>
                    </a:p>
                  </a:txBody>
                  <a:tcPr marL="0" marR="0" marT="0" marB="0" anchor="ctr">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535520">
                <a:tc gridSpan="2">
                  <a:txBody>
                    <a:bodyPr/>
                    <a:lstStyle/>
                    <a:p>
                      <a:pPr marL="67945">
                        <a:lnSpc>
                          <a:spcPts val="1330"/>
                        </a:lnSpc>
                      </a:pPr>
                      <a:endParaRPr lang="en-US" sz="1200" b="1" spc="-5" dirty="0">
                        <a:solidFill>
                          <a:srgbClr val="001F5F"/>
                        </a:solidFill>
                        <a:latin typeface="Arial"/>
                        <a:cs typeface="Arial"/>
                      </a:endParaRPr>
                    </a:p>
                    <a:p>
                      <a:pPr marL="67945">
                        <a:lnSpc>
                          <a:spcPts val="1330"/>
                        </a:lnSpc>
                      </a:pPr>
                      <a:r>
                        <a:rPr sz="1200" b="1" spc="-5" dirty="0">
                          <a:solidFill>
                            <a:srgbClr val="001F5F"/>
                          </a:solidFill>
                          <a:latin typeface="Arial"/>
                          <a:cs typeface="Arial"/>
                        </a:rPr>
                        <a:t>Date</a:t>
                      </a:r>
                      <a:endParaRPr sz="1200" dirty="0">
                        <a:latin typeface="Arial"/>
                        <a:cs typeface="Arial"/>
                      </a:endParaRPr>
                    </a:p>
                  </a:txBody>
                  <a:tcPr marL="0" marR="0" marT="0"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solidFill>
                      <a:srgbClr val="D9E1F3"/>
                    </a:solidFill>
                  </a:tcPr>
                </a:tc>
                <a:tc hMerge="1">
                  <a:txBody>
                    <a:bodyPr/>
                    <a:lstStyle/>
                    <a:p>
                      <a:endParaRPr/>
                    </a:p>
                  </a:txBody>
                  <a:tcPr marL="0" marR="0" marT="0" marB="0"/>
                </a:tc>
                <a:tc gridSpan="2">
                  <a:txBody>
                    <a:bodyPr/>
                    <a:lstStyle/>
                    <a:p>
                      <a:pPr algn="ctr">
                        <a:lnSpc>
                          <a:spcPct val="100000"/>
                        </a:lnSpc>
                      </a:pPr>
                      <a:r>
                        <a:rPr lang="en-US" sz="1600" dirty="0">
                          <a:latin typeface="Arial" panose="020B0604020202020204" pitchFamily="34" charset="0"/>
                          <a:cs typeface="Arial" panose="020B0604020202020204" pitchFamily="34" charset="0"/>
                        </a:rPr>
                        <a:t>20/04/2023</a:t>
                      </a:r>
                      <a:endParaRPr sz="1600" dirty="0">
                        <a:latin typeface="Arial" panose="020B0604020202020204" pitchFamily="34" charset="0"/>
                        <a:cs typeface="Arial" panose="020B0604020202020204" pitchFamily="34" charset="0"/>
                      </a:endParaRPr>
                    </a:p>
                  </a:txBody>
                  <a:tcPr marL="0" marR="0" marT="0" marB="0" anchor="ctr">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solidFill>
                      <a:srgbClr val="D9E1F3"/>
                    </a:solidFill>
                  </a:tcPr>
                </a:tc>
                <a:tc hMerge="1">
                  <a:txBody>
                    <a:bodyPr/>
                    <a:lstStyle/>
                    <a:p>
                      <a:endParaRPr/>
                    </a:p>
                  </a:txBody>
                  <a:tcPr marL="0" marR="0" marT="0" marB="0"/>
                </a:tc>
                <a:extLst>
                  <a:ext uri="{0D108BD9-81ED-4DB2-BD59-A6C34878D82A}">
                    <a16:rowId xmlns:a16="http://schemas.microsoft.com/office/drawing/2014/main" val="10007"/>
                  </a:ext>
                </a:extLst>
              </a:tr>
              <a:tr h="858891">
                <a:tc gridSpan="2">
                  <a:txBody>
                    <a:bodyPr/>
                    <a:lstStyle/>
                    <a:p>
                      <a:pPr marL="67945">
                        <a:lnSpc>
                          <a:spcPct val="100000"/>
                        </a:lnSpc>
                        <a:spcBef>
                          <a:spcPts val="645"/>
                        </a:spcBef>
                      </a:pPr>
                      <a:endParaRPr lang="en-US" sz="1200" b="1" spc="-5" dirty="0">
                        <a:solidFill>
                          <a:srgbClr val="001F5F"/>
                        </a:solidFill>
                        <a:latin typeface="Arial"/>
                        <a:cs typeface="Arial"/>
                      </a:endParaRPr>
                    </a:p>
                    <a:p>
                      <a:pPr marL="67945">
                        <a:lnSpc>
                          <a:spcPct val="100000"/>
                        </a:lnSpc>
                        <a:spcBef>
                          <a:spcPts val="645"/>
                        </a:spcBef>
                      </a:pPr>
                      <a:r>
                        <a:rPr sz="1200" b="1" spc="-5" dirty="0">
                          <a:solidFill>
                            <a:srgbClr val="001F5F"/>
                          </a:solidFill>
                          <a:latin typeface="Arial"/>
                          <a:cs typeface="Arial"/>
                        </a:rPr>
                        <a:t>Notes</a:t>
                      </a:r>
                      <a:endParaRPr sz="1200" dirty="0">
                        <a:latin typeface="Arial"/>
                        <a:cs typeface="Arial"/>
                      </a:endParaRPr>
                    </a:p>
                  </a:txBody>
                  <a:tcPr marL="0" marR="0" marT="81915" marB="0">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hMerge="1">
                  <a:txBody>
                    <a:bodyPr/>
                    <a:lstStyle/>
                    <a:p>
                      <a:endParaRPr/>
                    </a:p>
                  </a:txBody>
                  <a:tcPr marL="0" marR="0" marT="0" marB="0"/>
                </a:tc>
                <a:tc gridSpan="2">
                  <a:txBody>
                    <a:bodyPr/>
                    <a:lstStyle/>
                    <a:p>
                      <a:pPr algn="ctr">
                        <a:lnSpc>
                          <a:spcPct val="100000"/>
                        </a:lnSpc>
                      </a:pPr>
                      <a:r>
                        <a:rPr lang="en-US" sz="1400" dirty="0">
                          <a:latin typeface="Times New Roman"/>
                          <a:cs typeface="Times New Roman"/>
                        </a:rPr>
                        <a:t>-</a:t>
                      </a:r>
                      <a:endParaRPr sz="1400" dirty="0">
                        <a:latin typeface="Times New Roman"/>
                        <a:cs typeface="Times New Roman"/>
                      </a:endParaRPr>
                    </a:p>
                  </a:txBody>
                  <a:tcPr marL="0" marR="0" marT="0" marB="0" anchor="ctr">
                    <a:lnL w="6350">
                      <a:solidFill>
                        <a:srgbClr val="8EAADB"/>
                      </a:solidFill>
                      <a:prstDash val="solid"/>
                    </a:lnL>
                    <a:lnR w="6350">
                      <a:solidFill>
                        <a:srgbClr val="8EAADB"/>
                      </a:solidFill>
                      <a:prstDash val="solid"/>
                    </a:lnR>
                    <a:lnT w="6350">
                      <a:solidFill>
                        <a:srgbClr val="8EAADB"/>
                      </a:solidFill>
                      <a:prstDash val="solid"/>
                    </a:lnT>
                    <a:lnB w="6350">
                      <a:solidFill>
                        <a:srgbClr val="8EAADB"/>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D000CFB6-05D9-013C-6204-C7DE4D19FC4B}"/>
              </a:ext>
            </a:extLst>
          </p:cNvPr>
          <p:cNvSpPr>
            <a:spLocks noGrp="1"/>
          </p:cNvSpPr>
          <p:nvPr>
            <p:ph type="sldNum" sz="quarter" idx="12"/>
          </p:nvPr>
        </p:nvSpPr>
        <p:spPr/>
        <p:txBody>
          <a:bodyPr/>
          <a:lstStyle/>
          <a:p>
            <a:fld id="{F0E2D24E-3817-4463-B869-0EC5E8495482}" type="slidenum">
              <a:rPr lang="en-US" smtClean="0"/>
              <a:t>2</a:t>
            </a:fld>
            <a:endParaRPr lang="en-US"/>
          </a:p>
        </p:txBody>
      </p:sp>
    </p:spTree>
    <p:extLst>
      <p:ext uri="{BB962C8B-B14F-4D97-AF65-F5344CB8AC3E}">
        <p14:creationId xmlns:p14="http://schemas.microsoft.com/office/powerpoint/2010/main" val="2303328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Step-8: Post Cleaning</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20</a:t>
            </a:fld>
            <a:endParaRPr lang="en-US"/>
          </a:p>
        </p:txBody>
      </p:sp>
      <p:sp>
        <p:nvSpPr>
          <p:cNvPr id="6" name="Rectangle 5">
            <a:extLst>
              <a:ext uri="{FF2B5EF4-FFF2-40B4-BE49-F238E27FC236}">
                <a16:creationId xmlns:a16="http://schemas.microsoft.com/office/drawing/2014/main" id="{CB647C14-0173-FB8A-6EB7-C682773DB0D5}"/>
              </a:ext>
            </a:extLst>
          </p:cNvPr>
          <p:cNvSpPr/>
          <p:nvPr/>
        </p:nvSpPr>
        <p:spPr>
          <a:xfrm>
            <a:off x="914400" y="1237890"/>
            <a:ext cx="10439399" cy="461665"/>
          </a:xfrm>
          <a:prstGeom prst="rect">
            <a:avLst/>
          </a:prstGeom>
        </p:spPr>
        <p:txBody>
          <a:bodyPr wrap="square">
            <a:spAutoFit/>
          </a:bodyPr>
          <a:lstStyle/>
          <a:p>
            <a:pPr algn="just">
              <a:spcBef>
                <a:spcPts val="1200"/>
              </a:spcBef>
              <a:buSzPct val="120000"/>
            </a:pPr>
            <a:r>
              <a:rPr lang="en-US" sz="2400" dirty="0">
                <a:solidFill>
                  <a:srgbClr val="001F5F"/>
                </a:solidFill>
                <a:latin typeface="Arial MT"/>
              </a:rPr>
              <a:t>The test surface is cleaned after inspection.</a:t>
            </a:r>
          </a:p>
        </p:txBody>
      </p:sp>
      <p:pic>
        <p:nvPicPr>
          <p:cNvPr id="5126" name="Picture 6" descr="Penetrant Lines for Fluorescent Inspection - SECU-CHEK GmbH">
            <a:extLst>
              <a:ext uri="{FF2B5EF4-FFF2-40B4-BE49-F238E27FC236}">
                <a16:creationId xmlns:a16="http://schemas.microsoft.com/office/drawing/2014/main" id="{3E7E8D9B-7913-B561-5B08-62AD1990E1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5" t="51734" r="78364" b="23804"/>
          <a:stretch/>
        </p:blipFill>
        <p:spPr bwMode="auto">
          <a:xfrm>
            <a:off x="4356098" y="2265681"/>
            <a:ext cx="2654301" cy="250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6691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1755" y="1195023"/>
            <a:ext cx="9734858" cy="2031325"/>
          </a:xfrm>
          <a:prstGeom prst="rect">
            <a:avLst/>
          </a:prstGeom>
        </p:spPr>
        <p:txBody>
          <a:bodyPr wrap="square">
            <a:spAutoFit/>
          </a:bodyPr>
          <a:lstStyle/>
          <a:p>
            <a:pPr algn="just">
              <a:spcBef>
                <a:spcPts val="1200"/>
              </a:spcBef>
              <a:buSzPct val="120000"/>
              <a:tabLst>
                <a:tab pos="1383665" algn="l"/>
              </a:tabLst>
            </a:pPr>
            <a:r>
              <a:rPr lang="en-US" sz="2400" dirty="0">
                <a:solidFill>
                  <a:srgbClr val="001F5F"/>
                </a:solidFill>
                <a:latin typeface="Arial MT"/>
              </a:rPr>
              <a:t>Following items are used in DPT:</a:t>
            </a:r>
          </a:p>
          <a:p>
            <a:pPr marL="342900" indent="-342900" algn="just">
              <a:spcBef>
                <a:spcPts val="1200"/>
              </a:spcBef>
              <a:buSzPct val="120000"/>
              <a:buFont typeface="Arial" panose="020B0604020202020204" pitchFamily="34" charset="0"/>
              <a:buChar char="•"/>
              <a:tabLst>
                <a:tab pos="1383665" algn="l"/>
              </a:tabLst>
            </a:pPr>
            <a:r>
              <a:rPr lang="en-US" sz="2400" dirty="0">
                <a:solidFill>
                  <a:srgbClr val="001F5F"/>
                </a:solidFill>
                <a:latin typeface="Arial MT"/>
              </a:rPr>
              <a:t>Cleaner/Remover</a:t>
            </a:r>
          </a:p>
          <a:p>
            <a:pPr marL="342900" indent="-342900" algn="just">
              <a:spcBef>
                <a:spcPts val="1200"/>
              </a:spcBef>
              <a:buSzPct val="120000"/>
              <a:buFont typeface="Arial" panose="020B0604020202020204" pitchFamily="34" charset="0"/>
              <a:buChar char="•"/>
              <a:tabLst>
                <a:tab pos="1383665" algn="l"/>
              </a:tabLst>
            </a:pPr>
            <a:r>
              <a:rPr lang="en-US" sz="2400" dirty="0">
                <a:solidFill>
                  <a:srgbClr val="001F5F"/>
                </a:solidFill>
                <a:latin typeface="Arial MT"/>
              </a:rPr>
              <a:t>Penetrant</a:t>
            </a:r>
          </a:p>
          <a:p>
            <a:pPr marL="342900" indent="-342900" algn="just">
              <a:spcBef>
                <a:spcPts val="1200"/>
              </a:spcBef>
              <a:buSzPct val="120000"/>
              <a:buFont typeface="Arial" panose="020B0604020202020204" pitchFamily="34" charset="0"/>
              <a:buChar char="•"/>
              <a:tabLst>
                <a:tab pos="1383665" algn="l"/>
              </a:tabLst>
            </a:pPr>
            <a:r>
              <a:rPr lang="en-US" sz="2400" dirty="0">
                <a:solidFill>
                  <a:srgbClr val="001F5F"/>
                </a:solidFill>
                <a:latin typeface="Arial MT"/>
              </a:rPr>
              <a:t>Developer</a:t>
            </a:r>
          </a:p>
        </p:txBody>
      </p:sp>
      <p:sp>
        <p:nvSpPr>
          <p:cNvPr id="2" name="Rectangle 1">
            <a:extLst>
              <a:ext uri="{FF2B5EF4-FFF2-40B4-BE49-F238E27FC236}">
                <a16:creationId xmlns:a16="http://schemas.microsoft.com/office/drawing/2014/main" id="{E5CD1668-5898-1065-4D2E-965C78EC0F7A}"/>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DPT Items</a:t>
            </a:r>
          </a:p>
        </p:txBody>
      </p:sp>
      <p:sp>
        <p:nvSpPr>
          <p:cNvPr id="3" name="Slide Number Placeholder 2">
            <a:extLst>
              <a:ext uri="{FF2B5EF4-FFF2-40B4-BE49-F238E27FC236}">
                <a16:creationId xmlns:a16="http://schemas.microsoft.com/office/drawing/2014/main" id="{C9820A7B-57EC-976E-373E-6F865298CB1D}"/>
              </a:ext>
            </a:extLst>
          </p:cNvPr>
          <p:cNvSpPr>
            <a:spLocks noGrp="1"/>
          </p:cNvSpPr>
          <p:nvPr>
            <p:ph type="sldNum" sz="quarter" idx="12"/>
          </p:nvPr>
        </p:nvSpPr>
        <p:spPr/>
        <p:txBody>
          <a:bodyPr/>
          <a:lstStyle/>
          <a:p>
            <a:fld id="{F0E2D24E-3817-4463-B869-0EC5E8495482}" type="slidenum">
              <a:rPr lang="en-US" smtClean="0"/>
              <a:t>21</a:t>
            </a:fld>
            <a:endParaRPr lang="en-US"/>
          </a:p>
        </p:txBody>
      </p:sp>
    </p:spTree>
    <p:extLst>
      <p:ext uri="{BB962C8B-B14F-4D97-AF65-F5344CB8AC3E}">
        <p14:creationId xmlns:p14="http://schemas.microsoft.com/office/powerpoint/2010/main" val="29352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936233" y="1081676"/>
            <a:ext cx="10072235" cy="3447098"/>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The penetrants are mixtures of organic solvents, which are characterized by their ability to wet materials, spread rapidly and penetrate into defects.</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These materials used today are much more sophisticated than kerosene and whiting first used by railroad inspectors near the turn of 20th century.</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Today's penetrants are carefully formulated to produce the level of sensitivity desired by the inspector.</a:t>
            </a: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Penetrant Materials</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22</a:t>
            </a:fld>
            <a:endParaRPr lang="en-US"/>
          </a:p>
        </p:txBody>
      </p:sp>
    </p:spTree>
    <p:extLst>
      <p:ext uri="{BB962C8B-B14F-4D97-AF65-F5344CB8AC3E}">
        <p14:creationId xmlns:p14="http://schemas.microsoft.com/office/powerpoint/2010/main" val="351956071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837" y="1176304"/>
            <a:ext cx="10784631" cy="3954929"/>
          </a:xfrm>
          <a:prstGeom prst="rect">
            <a:avLst/>
          </a:prstGeom>
        </p:spPr>
        <p:txBody>
          <a:bodyPr wrap="square">
            <a:spAutoFit/>
          </a:bodyPr>
          <a:lstStyle/>
          <a:p>
            <a:pPr lvl="1" algn="just">
              <a:spcAft>
                <a:spcPts val="1200"/>
              </a:spcAft>
              <a:buSzPct val="120000"/>
            </a:pPr>
            <a:r>
              <a:rPr lang="en-US" sz="2400" dirty="0">
                <a:solidFill>
                  <a:srgbClr val="001F5F"/>
                </a:solidFill>
                <a:latin typeface="Arial MT"/>
              </a:rPr>
              <a:t>To perform well, a penetrant must possess a number of important characteristics.</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It should spread easily over the surface being inspected.</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It should be easily drawn into discontinuities by capillary action.</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It should not be harmful to the inspector or the material being tested.</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It should possess high indicating capability &amp; less dwell time.</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It should remain in fluid state.</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It should not affect the physical and chemical properties of the testing material.</a:t>
            </a:r>
          </a:p>
        </p:txBody>
      </p:sp>
      <p:sp>
        <p:nvSpPr>
          <p:cNvPr id="2" name="Rectangle 1">
            <a:extLst>
              <a:ext uri="{FF2B5EF4-FFF2-40B4-BE49-F238E27FC236}">
                <a16:creationId xmlns:a16="http://schemas.microsoft.com/office/drawing/2014/main" id="{05C569A1-CD2E-E445-1D88-0F2CC41303BB}"/>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CHARACTERISTICS OF LIQUID PENETRANTS</a:t>
            </a:r>
          </a:p>
        </p:txBody>
      </p:sp>
      <p:sp>
        <p:nvSpPr>
          <p:cNvPr id="5" name="Slide Number Placeholder 4">
            <a:extLst>
              <a:ext uri="{FF2B5EF4-FFF2-40B4-BE49-F238E27FC236}">
                <a16:creationId xmlns:a16="http://schemas.microsoft.com/office/drawing/2014/main" id="{6BCF5559-447F-9158-06AF-4D8975F935B9}"/>
              </a:ext>
            </a:extLst>
          </p:cNvPr>
          <p:cNvSpPr>
            <a:spLocks noGrp="1"/>
          </p:cNvSpPr>
          <p:nvPr>
            <p:ph type="sldNum" sz="quarter" idx="12"/>
          </p:nvPr>
        </p:nvSpPr>
        <p:spPr/>
        <p:txBody>
          <a:bodyPr/>
          <a:lstStyle/>
          <a:p>
            <a:fld id="{F0E2D24E-3817-4463-B869-0EC5E8495482}" type="slidenum">
              <a:rPr lang="en-US" smtClean="0"/>
              <a:t>23</a:t>
            </a:fld>
            <a:endParaRPr lang="en-US"/>
          </a:p>
        </p:txBody>
      </p:sp>
    </p:spTree>
    <p:extLst>
      <p:ext uri="{BB962C8B-B14F-4D97-AF65-F5344CB8AC3E}">
        <p14:creationId xmlns:p14="http://schemas.microsoft.com/office/powerpoint/2010/main" val="220474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675805-4557-8822-0226-E230CC4748A6}"/>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Classification of Penetrant Materials</a:t>
            </a:r>
          </a:p>
        </p:txBody>
      </p:sp>
      <p:sp>
        <p:nvSpPr>
          <p:cNvPr id="3" name="Slide Number Placeholder 2">
            <a:extLst>
              <a:ext uri="{FF2B5EF4-FFF2-40B4-BE49-F238E27FC236}">
                <a16:creationId xmlns:a16="http://schemas.microsoft.com/office/drawing/2014/main" id="{C79D86B9-C939-77AD-00B3-42B8567CB63B}"/>
              </a:ext>
            </a:extLst>
          </p:cNvPr>
          <p:cNvSpPr>
            <a:spLocks noGrp="1"/>
          </p:cNvSpPr>
          <p:nvPr>
            <p:ph type="sldNum" sz="quarter" idx="12"/>
          </p:nvPr>
        </p:nvSpPr>
        <p:spPr/>
        <p:txBody>
          <a:bodyPr/>
          <a:lstStyle/>
          <a:p>
            <a:fld id="{F0E2D24E-3817-4463-B869-0EC5E8495482}" type="slidenum">
              <a:rPr lang="en-US" smtClean="0"/>
              <a:t>24</a:t>
            </a:fld>
            <a:endParaRPr lang="en-US"/>
          </a:p>
        </p:txBody>
      </p:sp>
      <p:pic>
        <p:nvPicPr>
          <p:cNvPr id="6" name="Picture 5">
            <a:extLst>
              <a:ext uri="{FF2B5EF4-FFF2-40B4-BE49-F238E27FC236}">
                <a16:creationId xmlns:a16="http://schemas.microsoft.com/office/drawing/2014/main" id="{5A2B441B-807B-2322-4B7C-854296B8D8A0}"/>
              </a:ext>
            </a:extLst>
          </p:cNvPr>
          <p:cNvPicPr>
            <a:picLocks noChangeAspect="1"/>
          </p:cNvPicPr>
          <p:nvPr/>
        </p:nvPicPr>
        <p:blipFill>
          <a:blip r:embed="rId2"/>
          <a:stretch>
            <a:fillRect/>
          </a:stretch>
        </p:blipFill>
        <p:spPr>
          <a:xfrm>
            <a:off x="1042987" y="1157287"/>
            <a:ext cx="10106025" cy="4543425"/>
          </a:xfrm>
          <a:prstGeom prst="rect">
            <a:avLst/>
          </a:prstGeom>
        </p:spPr>
      </p:pic>
    </p:spTree>
    <p:extLst>
      <p:ext uri="{BB962C8B-B14F-4D97-AF65-F5344CB8AC3E}">
        <p14:creationId xmlns:p14="http://schemas.microsoft.com/office/powerpoint/2010/main" val="330786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70" y="1149826"/>
            <a:ext cx="11621688" cy="3877985"/>
          </a:xfrm>
          <a:prstGeom prst="rect">
            <a:avLst/>
          </a:prstGeom>
        </p:spPr>
        <p:txBody>
          <a:bodyPr wrap="square">
            <a:spAutoFit/>
          </a:bodyPr>
          <a:lstStyle/>
          <a:p>
            <a:pPr lvl="1" algn="just">
              <a:spcAft>
                <a:spcPts val="1200"/>
              </a:spcAft>
              <a:buSzPct val="120000"/>
            </a:pPr>
            <a:r>
              <a:rPr lang="en-US" sz="2400" dirty="0">
                <a:solidFill>
                  <a:srgbClr val="001F5F"/>
                </a:solidFill>
                <a:latin typeface="Arial MT"/>
              </a:rPr>
              <a:t>On the basis of their physical properties, penetrants are classified as:</a:t>
            </a:r>
          </a:p>
          <a:p>
            <a:pPr lvl="1" algn="just">
              <a:spcAft>
                <a:spcPts val="1200"/>
              </a:spcAft>
              <a:buSzPct val="120000"/>
            </a:pPr>
            <a:r>
              <a:rPr lang="en-US" sz="2400" b="1" dirty="0">
                <a:solidFill>
                  <a:srgbClr val="001F5F"/>
                </a:solidFill>
                <a:latin typeface="Arial MT"/>
              </a:rPr>
              <a:t>Visible Liquid Penetrants:</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They are usually red in color and produces a contrasting indication against the white developer back ground.</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They do not require a darkened area and an ultraviolet light in order to make an inspection.</a:t>
            </a:r>
          </a:p>
          <a:p>
            <a:pPr marL="1257300" lvl="2" indent="-342900" algn="just">
              <a:spcAft>
                <a:spcPts val="600"/>
              </a:spcAft>
              <a:buSzPct val="120000"/>
              <a:buFont typeface="Wingdings" panose="05000000000000000000" pitchFamily="2" charset="2"/>
              <a:buChar char="Ø"/>
            </a:pPr>
            <a:r>
              <a:rPr lang="en-US" sz="2400" dirty="0">
                <a:solidFill>
                  <a:srgbClr val="001F5F"/>
                </a:solidFill>
                <a:latin typeface="Arial MT"/>
              </a:rPr>
              <a:t>They are also less vulnerable to contamination from things such as cleaning fluid that can significantly reduce the strength of a fluorescent indication.</a:t>
            </a:r>
            <a:endParaRPr lang="en-GB" dirty="0"/>
          </a:p>
        </p:txBody>
      </p:sp>
      <p:sp>
        <p:nvSpPr>
          <p:cNvPr id="2" name="Rectangle 1">
            <a:extLst>
              <a:ext uri="{FF2B5EF4-FFF2-40B4-BE49-F238E27FC236}">
                <a16:creationId xmlns:a16="http://schemas.microsoft.com/office/drawing/2014/main" id="{228B50BF-F64C-0D7C-4A32-CF59C1CAC8D4}"/>
              </a:ext>
            </a:extLst>
          </p:cNvPr>
          <p:cNvSpPr/>
          <p:nvPr/>
        </p:nvSpPr>
        <p:spPr>
          <a:xfrm>
            <a:off x="1183531" y="251603"/>
            <a:ext cx="9824937" cy="954107"/>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CLASSIFICATION ON THE BASIS OF THEIR PHYSICAL PROPERTIES</a:t>
            </a:r>
          </a:p>
        </p:txBody>
      </p:sp>
      <p:sp>
        <p:nvSpPr>
          <p:cNvPr id="4" name="Slide Number Placeholder 3">
            <a:extLst>
              <a:ext uri="{FF2B5EF4-FFF2-40B4-BE49-F238E27FC236}">
                <a16:creationId xmlns:a16="http://schemas.microsoft.com/office/drawing/2014/main" id="{831F4518-8953-731E-8891-6C3BF8BA4A5B}"/>
              </a:ext>
            </a:extLst>
          </p:cNvPr>
          <p:cNvSpPr>
            <a:spLocks noGrp="1"/>
          </p:cNvSpPr>
          <p:nvPr>
            <p:ph type="sldNum" sz="quarter" idx="12"/>
          </p:nvPr>
        </p:nvSpPr>
        <p:spPr/>
        <p:txBody>
          <a:bodyPr/>
          <a:lstStyle/>
          <a:p>
            <a:fld id="{F0E2D24E-3817-4463-B869-0EC5E8495482}" type="slidenum">
              <a:rPr lang="en-US" smtClean="0"/>
              <a:t>25</a:t>
            </a:fld>
            <a:endParaRPr lang="en-US"/>
          </a:p>
        </p:txBody>
      </p:sp>
      <p:pic>
        <p:nvPicPr>
          <p:cNvPr id="6" name="Picture 5">
            <a:extLst>
              <a:ext uri="{FF2B5EF4-FFF2-40B4-BE49-F238E27FC236}">
                <a16:creationId xmlns:a16="http://schemas.microsoft.com/office/drawing/2014/main" id="{3D822823-011B-C41F-0DDA-9881094C5675}"/>
              </a:ext>
            </a:extLst>
          </p:cNvPr>
          <p:cNvPicPr>
            <a:picLocks noChangeAspect="1"/>
          </p:cNvPicPr>
          <p:nvPr/>
        </p:nvPicPr>
        <p:blipFill>
          <a:blip r:embed="rId2"/>
          <a:stretch>
            <a:fillRect/>
          </a:stretch>
        </p:blipFill>
        <p:spPr>
          <a:xfrm>
            <a:off x="4168876" y="4691872"/>
            <a:ext cx="2018563" cy="1914525"/>
          </a:xfrm>
          <a:prstGeom prst="rect">
            <a:avLst/>
          </a:prstGeom>
        </p:spPr>
      </p:pic>
    </p:spTree>
    <p:extLst>
      <p:ext uri="{BB962C8B-B14F-4D97-AF65-F5344CB8AC3E}">
        <p14:creationId xmlns:p14="http://schemas.microsoft.com/office/powerpoint/2010/main" val="3272761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70" y="1190466"/>
            <a:ext cx="9094470" cy="4924425"/>
          </a:xfrm>
          <a:prstGeom prst="rect">
            <a:avLst/>
          </a:prstGeom>
        </p:spPr>
        <p:txBody>
          <a:bodyPr wrap="square">
            <a:spAutoFit/>
          </a:bodyPr>
          <a:lstStyle/>
          <a:p>
            <a:pPr lvl="1" algn="just">
              <a:spcBef>
                <a:spcPts val="1200"/>
              </a:spcBef>
              <a:buSzPct val="120000"/>
            </a:pPr>
            <a:r>
              <a:rPr lang="en-US" sz="2400" b="1" dirty="0">
                <a:solidFill>
                  <a:srgbClr val="001F5F"/>
                </a:solidFill>
                <a:latin typeface="Arial MT"/>
              </a:rPr>
              <a:t>Fluorescent Penetrants:</a:t>
            </a:r>
          </a:p>
          <a:p>
            <a:pPr marL="1257300" lvl="2" indent="-342900" algn="just">
              <a:spcBef>
                <a:spcPts val="1200"/>
              </a:spcBef>
              <a:buSzPct val="120000"/>
              <a:buFont typeface="Wingdings" panose="05000000000000000000" pitchFamily="2" charset="2"/>
              <a:buChar char="Ø"/>
            </a:pPr>
            <a:r>
              <a:rPr lang="en-US" sz="2400" dirty="0">
                <a:solidFill>
                  <a:srgbClr val="001F5F"/>
                </a:solidFill>
                <a:latin typeface="Arial MT"/>
              </a:rPr>
              <a:t>They are generally green in color and contain dye that glows brightly when exposed to UV lights.</a:t>
            </a:r>
          </a:p>
          <a:p>
            <a:pPr marL="1257300" lvl="2" indent="-342900" algn="just">
              <a:spcBef>
                <a:spcPts val="1200"/>
              </a:spcBef>
              <a:buSzPct val="120000"/>
              <a:buFont typeface="Wingdings" panose="05000000000000000000" pitchFamily="2" charset="2"/>
              <a:buChar char="Ø"/>
            </a:pPr>
            <a:r>
              <a:rPr lang="en-US" sz="2400" dirty="0">
                <a:solidFill>
                  <a:srgbClr val="001F5F"/>
                </a:solidFill>
                <a:latin typeface="Arial MT"/>
              </a:rPr>
              <a:t>These systems are more sensitive than visible penetrant systems because the eye is drawn to the glow of the fluorescing indication.</a:t>
            </a:r>
          </a:p>
          <a:p>
            <a:pPr marL="457200" lvl="2" algn="just">
              <a:spcBef>
                <a:spcPts val="1200"/>
              </a:spcBef>
              <a:buSzPct val="120000"/>
            </a:pPr>
            <a:r>
              <a:rPr lang="en-US" sz="2400" b="1" dirty="0">
                <a:solidFill>
                  <a:srgbClr val="001F5F"/>
                </a:solidFill>
                <a:latin typeface="Arial MT"/>
              </a:rPr>
              <a:t>Dual sensitivity penetrant</a:t>
            </a:r>
          </a:p>
          <a:p>
            <a:pPr marL="1257300" lvl="2" indent="-342900" algn="just">
              <a:spcBef>
                <a:spcPts val="1200"/>
              </a:spcBef>
              <a:buSzPct val="120000"/>
              <a:buFont typeface="Wingdings" panose="05000000000000000000" pitchFamily="2" charset="2"/>
              <a:buChar char="Ø"/>
            </a:pPr>
            <a:r>
              <a:rPr lang="en-US" sz="2400" dirty="0">
                <a:solidFill>
                  <a:srgbClr val="001F5F"/>
                </a:solidFill>
                <a:latin typeface="Arial MT"/>
              </a:rPr>
              <a:t>this  types  of  penetrant  combines of  visible  penetrant and  fluorescent  penetrant.  </a:t>
            </a:r>
          </a:p>
          <a:p>
            <a:pPr marL="1257300" lvl="2" indent="-342900" algn="just">
              <a:spcBef>
                <a:spcPts val="1200"/>
              </a:spcBef>
              <a:buSzPct val="120000"/>
              <a:buFont typeface="Wingdings" panose="05000000000000000000" pitchFamily="2" charset="2"/>
              <a:buChar char="Ø"/>
            </a:pPr>
            <a:r>
              <a:rPr lang="en-US" sz="2400" dirty="0">
                <a:solidFill>
                  <a:srgbClr val="001F5F"/>
                </a:solidFill>
                <a:latin typeface="Arial MT"/>
              </a:rPr>
              <a:t>Indication  can  be  visible under normal  light  also black  light. </a:t>
            </a:r>
            <a:endParaRPr lang="en-GB" dirty="0"/>
          </a:p>
        </p:txBody>
      </p:sp>
      <p:sp>
        <p:nvSpPr>
          <p:cNvPr id="2" name="Rectangle 1">
            <a:extLst>
              <a:ext uri="{FF2B5EF4-FFF2-40B4-BE49-F238E27FC236}">
                <a16:creationId xmlns:a16="http://schemas.microsoft.com/office/drawing/2014/main" id="{228B50BF-F64C-0D7C-4A32-CF59C1CAC8D4}"/>
              </a:ext>
            </a:extLst>
          </p:cNvPr>
          <p:cNvSpPr/>
          <p:nvPr/>
        </p:nvSpPr>
        <p:spPr>
          <a:xfrm>
            <a:off x="1183531" y="251603"/>
            <a:ext cx="9824937" cy="954107"/>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CLASSIFICATION ON THE BASIS OF THEIR PHYSICAL PROPERTIES</a:t>
            </a:r>
          </a:p>
        </p:txBody>
      </p:sp>
      <p:sp>
        <p:nvSpPr>
          <p:cNvPr id="4" name="Slide Number Placeholder 3">
            <a:extLst>
              <a:ext uri="{FF2B5EF4-FFF2-40B4-BE49-F238E27FC236}">
                <a16:creationId xmlns:a16="http://schemas.microsoft.com/office/drawing/2014/main" id="{831F4518-8953-731E-8891-6C3BF8BA4A5B}"/>
              </a:ext>
            </a:extLst>
          </p:cNvPr>
          <p:cNvSpPr>
            <a:spLocks noGrp="1"/>
          </p:cNvSpPr>
          <p:nvPr>
            <p:ph type="sldNum" sz="quarter" idx="12"/>
          </p:nvPr>
        </p:nvSpPr>
        <p:spPr/>
        <p:txBody>
          <a:bodyPr/>
          <a:lstStyle/>
          <a:p>
            <a:fld id="{F0E2D24E-3817-4463-B869-0EC5E8495482}" type="slidenum">
              <a:rPr lang="en-US" smtClean="0"/>
              <a:t>26</a:t>
            </a:fld>
            <a:endParaRPr lang="en-US"/>
          </a:p>
        </p:txBody>
      </p:sp>
      <p:pic>
        <p:nvPicPr>
          <p:cNvPr id="6" name="Picture 5">
            <a:extLst>
              <a:ext uri="{FF2B5EF4-FFF2-40B4-BE49-F238E27FC236}">
                <a16:creationId xmlns:a16="http://schemas.microsoft.com/office/drawing/2014/main" id="{DCDE57D7-501C-A4D2-419B-AFAD644D0EC1}"/>
              </a:ext>
            </a:extLst>
          </p:cNvPr>
          <p:cNvPicPr>
            <a:picLocks noChangeAspect="1"/>
          </p:cNvPicPr>
          <p:nvPr/>
        </p:nvPicPr>
        <p:blipFill>
          <a:blip r:embed="rId2"/>
          <a:stretch>
            <a:fillRect/>
          </a:stretch>
        </p:blipFill>
        <p:spPr>
          <a:xfrm>
            <a:off x="9668510" y="1467500"/>
            <a:ext cx="1847850" cy="1809750"/>
          </a:xfrm>
          <a:prstGeom prst="rect">
            <a:avLst/>
          </a:prstGeom>
        </p:spPr>
      </p:pic>
    </p:spTree>
    <p:extLst>
      <p:ext uri="{BB962C8B-B14F-4D97-AF65-F5344CB8AC3E}">
        <p14:creationId xmlns:p14="http://schemas.microsoft.com/office/powerpoint/2010/main" val="301762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950" y="1060520"/>
            <a:ext cx="9658350" cy="2923877"/>
          </a:xfrm>
          <a:prstGeom prst="rect">
            <a:avLst/>
          </a:prstGeom>
        </p:spPr>
        <p:txBody>
          <a:bodyPr wrap="square">
            <a:spAutoFit/>
          </a:bodyPr>
          <a:lstStyle/>
          <a:p>
            <a:pPr algn="just">
              <a:spcBef>
                <a:spcPts val="1200"/>
              </a:spcBef>
              <a:buSzPct val="120000"/>
            </a:pPr>
            <a:r>
              <a:rPr lang="en-US" sz="2400" dirty="0">
                <a:solidFill>
                  <a:srgbClr val="001F5F"/>
                </a:solidFill>
                <a:latin typeface="Arial MT"/>
              </a:rPr>
              <a:t>Each  types  of  penetrant  is  again  classified  into  4  groups according  to  their removal  process. </a:t>
            </a:r>
          </a:p>
          <a:p>
            <a:pPr marL="800100" lvl="1" indent="-342900" algn="just">
              <a:spcBef>
                <a:spcPts val="1200"/>
              </a:spcBef>
              <a:buSzPct val="120000"/>
              <a:buFont typeface="Wingdings" panose="05000000000000000000" pitchFamily="2" charset="2"/>
              <a:buChar char="Ø"/>
            </a:pPr>
            <a:r>
              <a:rPr lang="en-GB" sz="2400" dirty="0">
                <a:solidFill>
                  <a:srgbClr val="001F5F"/>
                </a:solidFill>
                <a:latin typeface="Arial MT"/>
              </a:rPr>
              <a:t>Water  Washable  Penetrant</a:t>
            </a:r>
          </a:p>
          <a:p>
            <a:pPr marL="800100" lvl="1" indent="-342900" algn="just">
              <a:spcBef>
                <a:spcPts val="1200"/>
              </a:spcBef>
              <a:buSzPct val="120000"/>
              <a:buFont typeface="Wingdings" panose="05000000000000000000" pitchFamily="2" charset="2"/>
              <a:buChar char="Ø"/>
            </a:pPr>
            <a:r>
              <a:rPr lang="en-GB" sz="2400" dirty="0">
                <a:solidFill>
                  <a:srgbClr val="001F5F"/>
                </a:solidFill>
                <a:latin typeface="Arial MT"/>
              </a:rPr>
              <a:t>Post  Emulsifiable Penetrant - Lipophilic </a:t>
            </a:r>
          </a:p>
          <a:p>
            <a:pPr marL="800100" lvl="1" indent="-342900" algn="just">
              <a:spcBef>
                <a:spcPts val="1200"/>
              </a:spcBef>
              <a:buSzPct val="120000"/>
              <a:buFont typeface="Wingdings" panose="05000000000000000000" pitchFamily="2" charset="2"/>
              <a:buChar char="Ø"/>
            </a:pPr>
            <a:r>
              <a:rPr lang="en-GB" sz="2400" dirty="0">
                <a:solidFill>
                  <a:srgbClr val="001F5F"/>
                </a:solidFill>
                <a:latin typeface="Arial MT"/>
              </a:rPr>
              <a:t>Solvent  Removal  Penetrant</a:t>
            </a:r>
          </a:p>
          <a:p>
            <a:pPr marL="800100" lvl="1" indent="-342900" algn="just">
              <a:spcBef>
                <a:spcPts val="1200"/>
              </a:spcBef>
              <a:buSzPct val="120000"/>
              <a:buFont typeface="Wingdings" panose="05000000000000000000" pitchFamily="2" charset="2"/>
              <a:buChar char="Ø"/>
            </a:pPr>
            <a:r>
              <a:rPr lang="en-GB" sz="2400" dirty="0">
                <a:solidFill>
                  <a:srgbClr val="001F5F"/>
                </a:solidFill>
                <a:latin typeface="Arial MT"/>
              </a:rPr>
              <a:t>Post  Emulsifiable Penetrant - Hydrophilic</a:t>
            </a:r>
          </a:p>
        </p:txBody>
      </p:sp>
      <p:sp>
        <p:nvSpPr>
          <p:cNvPr id="3" name="Slide Number Placeholder 2">
            <a:extLst>
              <a:ext uri="{FF2B5EF4-FFF2-40B4-BE49-F238E27FC236}">
                <a16:creationId xmlns:a16="http://schemas.microsoft.com/office/drawing/2014/main" id="{1FD65F32-4651-442E-F6CF-3B57AB207721}"/>
              </a:ext>
            </a:extLst>
          </p:cNvPr>
          <p:cNvSpPr>
            <a:spLocks noGrp="1"/>
          </p:cNvSpPr>
          <p:nvPr>
            <p:ph type="sldNum" sz="quarter" idx="12"/>
          </p:nvPr>
        </p:nvSpPr>
        <p:spPr/>
        <p:txBody>
          <a:bodyPr/>
          <a:lstStyle/>
          <a:p>
            <a:fld id="{F0E2D24E-3817-4463-B869-0EC5E8495482}" type="slidenum">
              <a:rPr lang="en-US" smtClean="0"/>
              <a:t>27</a:t>
            </a:fld>
            <a:endParaRPr lang="en-US"/>
          </a:p>
        </p:txBody>
      </p:sp>
      <p:pic>
        <p:nvPicPr>
          <p:cNvPr id="6" name="Picture 5">
            <a:extLst>
              <a:ext uri="{FF2B5EF4-FFF2-40B4-BE49-F238E27FC236}">
                <a16:creationId xmlns:a16="http://schemas.microsoft.com/office/drawing/2014/main" id="{20BB6A43-332D-9DAC-4E70-88C275023970}"/>
              </a:ext>
            </a:extLst>
          </p:cNvPr>
          <p:cNvPicPr>
            <a:picLocks noChangeAspect="1"/>
          </p:cNvPicPr>
          <p:nvPr/>
        </p:nvPicPr>
        <p:blipFill>
          <a:blip r:embed="rId2"/>
          <a:stretch>
            <a:fillRect/>
          </a:stretch>
        </p:blipFill>
        <p:spPr>
          <a:xfrm>
            <a:off x="1338261" y="4371694"/>
            <a:ext cx="9515475" cy="1028700"/>
          </a:xfrm>
          <a:prstGeom prst="rect">
            <a:avLst/>
          </a:prstGeom>
        </p:spPr>
      </p:pic>
      <p:sp>
        <p:nvSpPr>
          <p:cNvPr id="5" name="Rectangle 4">
            <a:extLst>
              <a:ext uri="{FF2B5EF4-FFF2-40B4-BE49-F238E27FC236}">
                <a16:creationId xmlns:a16="http://schemas.microsoft.com/office/drawing/2014/main" id="{7DC32252-1AC4-8045-2C02-4418CD3F1E21}"/>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CLASSIFICATION ON THE BASIS OF REMOVAL</a:t>
            </a:r>
          </a:p>
        </p:txBody>
      </p:sp>
    </p:spTree>
    <p:extLst>
      <p:ext uri="{BB962C8B-B14F-4D97-AF65-F5344CB8AC3E}">
        <p14:creationId xmlns:p14="http://schemas.microsoft.com/office/powerpoint/2010/main" val="174250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026430" y="1091836"/>
            <a:ext cx="9982037" cy="4031873"/>
          </a:xfrm>
          <a:prstGeom prst="rect">
            <a:avLst/>
          </a:prstGeom>
        </p:spPr>
        <p:txBody>
          <a:bodyPr wrap="square">
            <a:spAutoFit/>
          </a:bodyPr>
          <a:lstStyle/>
          <a:p>
            <a:pPr algn="just">
              <a:spcBef>
                <a:spcPts val="1200"/>
              </a:spcBef>
              <a:buSzPct val="120000"/>
            </a:pPr>
            <a:r>
              <a:rPr lang="en-US" sz="2400" b="1" dirty="0">
                <a:solidFill>
                  <a:srgbClr val="001F5F"/>
                </a:solidFill>
                <a:latin typeface="Arial MT"/>
              </a:rPr>
              <a:t>Method A: Water Washable</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Also called as self-emulsifying systems, can be removed from part by rinsing with water alone.</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These penetrants contain an emulsifying agent (detergent) that makes it possible to wash the penetrant from the part surface with water alone.</a:t>
            </a:r>
          </a:p>
          <a:p>
            <a:pPr algn="just">
              <a:spcBef>
                <a:spcPts val="1200"/>
              </a:spcBef>
              <a:buSzPct val="120000"/>
            </a:pPr>
            <a:r>
              <a:rPr lang="en-US" sz="2400" b="1" dirty="0">
                <a:solidFill>
                  <a:srgbClr val="001F5F"/>
                </a:solidFill>
                <a:latin typeface="Arial MT"/>
              </a:rPr>
              <a:t>Method B: Post Emulsifiable - Lipophilic</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In this lipophilic systems, penetrant is oil soluble and interacts with oil-based emulsifier to make removal possible.</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28</a:t>
            </a:fld>
            <a:endParaRPr lang="en-US"/>
          </a:p>
        </p:txBody>
      </p:sp>
      <p:sp>
        <p:nvSpPr>
          <p:cNvPr id="5" name="Rectangle 4">
            <a:extLst>
              <a:ext uri="{FF2B5EF4-FFF2-40B4-BE49-F238E27FC236}">
                <a16:creationId xmlns:a16="http://schemas.microsoft.com/office/drawing/2014/main" id="{5A9513C9-E6CF-B255-C8D5-F520FA0FD0C0}"/>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CLASSIFICATION ON THE BASIS OF REMOVAL</a:t>
            </a:r>
          </a:p>
        </p:txBody>
      </p:sp>
    </p:spTree>
    <p:extLst>
      <p:ext uri="{BB962C8B-B14F-4D97-AF65-F5344CB8AC3E}">
        <p14:creationId xmlns:p14="http://schemas.microsoft.com/office/powerpoint/2010/main" val="200756674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046750" y="1173116"/>
            <a:ext cx="10586450" cy="3139321"/>
          </a:xfrm>
          <a:prstGeom prst="rect">
            <a:avLst/>
          </a:prstGeom>
        </p:spPr>
        <p:txBody>
          <a:bodyPr wrap="square">
            <a:spAutoFit/>
          </a:bodyPr>
          <a:lstStyle/>
          <a:p>
            <a:pPr algn="just">
              <a:spcBef>
                <a:spcPts val="1200"/>
              </a:spcBef>
              <a:buSzPct val="120000"/>
            </a:pPr>
            <a:r>
              <a:rPr lang="en-US" sz="2400" b="1" dirty="0">
                <a:solidFill>
                  <a:srgbClr val="001F5F"/>
                </a:solidFill>
                <a:latin typeface="Arial MT"/>
              </a:rPr>
              <a:t>Method C: Solvent Removable</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Solvent removable penetrants require the use of a solvent to remove the penetrant from the part.</a:t>
            </a:r>
          </a:p>
          <a:p>
            <a:pPr algn="just">
              <a:spcBef>
                <a:spcPts val="1200"/>
              </a:spcBef>
              <a:buSzPct val="120000"/>
            </a:pPr>
            <a:r>
              <a:rPr lang="en-US" sz="2400" b="1" dirty="0">
                <a:solidFill>
                  <a:srgbClr val="001F5F"/>
                </a:solidFill>
                <a:latin typeface="Arial MT"/>
              </a:rPr>
              <a:t>Method D: Post Emulsifiable - Hydrophilic</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Post Emulsifiable - hydrophilic systems, used an emulsifier that is a water soluble detergent which lifts the excess penetrant from the surface of part with a water wash.</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29</a:t>
            </a:fld>
            <a:endParaRPr lang="en-US"/>
          </a:p>
        </p:txBody>
      </p:sp>
      <p:sp>
        <p:nvSpPr>
          <p:cNvPr id="5" name="Rectangle 4">
            <a:extLst>
              <a:ext uri="{FF2B5EF4-FFF2-40B4-BE49-F238E27FC236}">
                <a16:creationId xmlns:a16="http://schemas.microsoft.com/office/drawing/2014/main" id="{1EF39B35-6237-3B0D-159B-85DFD94D192D}"/>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CLASSIFICATION ON THE BASIS OF REMOVAL</a:t>
            </a:r>
          </a:p>
        </p:txBody>
      </p:sp>
    </p:spTree>
    <p:extLst>
      <p:ext uri="{BB962C8B-B14F-4D97-AF65-F5344CB8AC3E}">
        <p14:creationId xmlns:p14="http://schemas.microsoft.com/office/powerpoint/2010/main" val="398529627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1056" y="1315652"/>
            <a:ext cx="3005847" cy="2625783"/>
          </a:xfrm>
          <a:prstGeom prst="rect">
            <a:avLst/>
          </a:prstGeom>
        </p:spPr>
        <p:txBody>
          <a:bodyPr wrap="square">
            <a:spAutoFit/>
          </a:bodyPr>
          <a:lstStyle/>
          <a:p>
            <a:pPr marL="469265" indent="-228600">
              <a:lnSpc>
                <a:spcPct val="150000"/>
              </a:lnSpc>
              <a:spcBef>
                <a:spcPts val="885"/>
              </a:spcBef>
              <a:buAutoNum type="arabicPeriod"/>
              <a:tabLst>
                <a:tab pos="469900" algn="l"/>
              </a:tabLst>
            </a:pPr>
            <a:r>
              <a:rPr lang="en-GB" spc="-5" dirty="0">
                <a:solidFill>
                  <a:srgbClr val="001F5F"/>
                </a:solidFill>
                <a:latin typeface="Arial MT"/>
                <a:cs typeface="Arial MT"/>
              </a:rPr>
              <a:t>Introduction</a:t>
            </a:r>
            <a:endParaRPr lang="en-GB" dirty="0">
              <a:latin typeface="Arial MT"/>
              <a:cs typeface="Arial MT"/>
            </a:endParaRPr>
          </a:p>
          <a:p>
            <a:pPr marL="469265" indent="-228600">
              <a:lnSpc>
                <a:spcPct val="150000"/>
              </a:lnSpc>
              <a:spcBef>
                <a:spcPts val="60"/>
              </a:spcBef>
              <a:buAutoNum type="arabicPeriod"/>
              <a:tabLst>
                <a:tab pos="469900" algn="l"/>
              </a:tabLst>
            </a:pPr>
            <a:r>
              <a:rPr lang="en-GB" spc="-5" dirty="0">
                <a:solidFill>
                  <a:srgbClr val="001F5F"/>
                </a:solidFill>
                <a:latin typeface="Arial MT"/>
                <a:cs typeface="Arial MT"/>
              </a:rPr>
              <a:t>Learning</a:t>
            </a:r>
            <a:r>
              <a:rPr lang="en-GB" spc="-20" dirty="0">
                <a:solidFill>
                  <a:srgbClr val="001F5F"/>
                </a:solidFill>
                <a:latin typeface="Arial MT"/>
                <a:cs typeface="Arial MT"/>
              </a:rPr>
              <a:t> </a:t>
            </a:r>
            <a:r>
              <a:rPr lang="en-GB" spc="-5" dirty="0">
                <a:solidFill>
                  <a:srgbClr val="001F5F"/>
                </a:solidFill>
                <a:latin typeface="Arial MT"/>
                <a:cs typeface="Arial MT"/>
              </a:rPr>
              <a:t>Objective</a:t>
            </a:r>
            <a:endParaRPr lang="en-GB" dirty="0">
              <a:latin typeface="Arial MT"/>
              <a:cs typeface="Arial MT"/>
            </a:endParaRPr>
          </a:p>
          <a:p>
            <a:pPr marL="469265" indent="-228600">
              <a:lnSpc>
                <a:spcPct val="150000"/>
              </a:lnSpc>
              <a:spcBef>
                <a:spcPts val="70"/>
              </a:spcBef>
              <a:buAutoNum type="arabicPeriod"/>
              <a:tabLst>
                <a:tab pos="469900" algn="l"/>
              </a:tabLst>
            </a:pPr>
            <a:r>
              <a:rPr lang="en-GB" spc="-5" dirty="0">
                <a:solidFill>
                  <a:srgbClr val="001F5F"/>
                </a:solidFill>
                <a:latin typeface="Arial MT"/>
                <a:cs typeface="Arial MT"/>
              </a:rPr>
              <a:t>Training</a:t>
            </a:r>
            <a:r>
              <a:rPr lang="en-GB" spc="-30" dirty="0">
                <a:solidFill>
                  <a:srgbClr val="001F5F"/>
                </a:solidFill>
                <a:latin typeface="Arial MT"/>
                <a:cs typeface="Arial MT"/>
              </a:rPr>
              <a:t> </a:t>
            </a:r>
            <a:r>
              <a:rPr lang="en-GB" spc="-5" dirty="0">
                <a:solidFill>
                  <a:srgbClr val="001F5F"/>
                </a:solidFill>
                <a:latin typeface="Arial MT"/>
                <a:cs typeface="Arial MT"/>
              </a:rPr>
              <a:t>Schedule</a:t>
            </a:r>
            <a:endParaRPr lang="en-GB" dirty="0">
              <a:latin typeface="Arial MT"/>
              <a:cs typeface="Arial MT"/>
            </a:endParaRPr>
          </a:p>
          <a:p>
            <a:pPr marL="469265" indent="-228600">
              <a:lnSpc>
                <a:spcPct val="150000"/>
              </a:lnSpc>
              <a:spcBef>
                <a:spcPts val="60"/>
              </a:spcBef>
              <a:buAutoNum type="arabicPeriod"/>
              <a:tabLst>
                <a:tab pos="469900" algn="l"/>
              </a:tabLst>
            </a:pPr>
            <a:r>
              <a:rPr lang="en-GB" spc="-5" dirty="0">
                <a:solidFill>
                  <a:srgbClr val="001F5F"/>
                </a:solidFill>
                <a:latin typeface="Arial MT"/>
                <a:cs typeface="Arial MT"/>
              </a:rPr>
              <a:t>Examination</a:t>
            </a:r>
            <a:r>
              <a:rPr lang="en-GB" spc="-20" dirty="0">
                <a:solidFill>
                  <a:srgbClr val="001F5F"/>
                </a:solidFill>
                <a:latin typeface="Arial MT"/>
                <a:cs typeface="Arial MT"/>
              </a:rPr>
              <a:t> </a:t>
            </a:r>
            <a:r>
              <a:rPr lang="en-GB" spc="-5" dirty="0">
                <a:solidFill>
                  <a:srgbClr val="001F5F"/>
                </a:solidFill>
                <a:latin typeface="Arial MT"/>
                <a:cs typeface="Arial MT"/>
              </a:rPr>
              <a:t>Criteria</a:t>
            </a:r>
            <a:endParaRPr lang="en-GB" dirty="0">
              <a:latin typeface="Arial MT"/>
              <a:cs typeface="Arial MT"/>
            </a:endParaRPr>
          </a:p>
          <a:p>
            <a:pPr marL="469265" indent="-228600">
              <a:lnSpc>
                <a:spcPct val="150000"/>
              </a:lnSpc>
              <a:spcBef>
                <a:spcPts val="75"/>
              </a:spcBef>
              <a:buAutoNum type="arabicPeriod"/>
              <a:tabLst>
                <a:tab pos="469900" algn="l"/>
              </a:tabLst>
            </a:pPr>
            <a:r>
              <a:rPr lang="en-GB" spc="-5" dirty="0">
                <a:solidFill>
                  <a:srgbClr val="001F5F"/>
                </a:solidFill>
                <a:latin typeface="Arial MT"/>
                <a:cs typeface="Arial MT"/>
              </a:rPr>
              <a:t>Main</a:t>
            </a:r>
            <a:r>
              <a:rPr lang="en-GB" spc="-20" dirty="0">
                <a:solidFill>
                  <a:srgbClr val="001F5F"/>
                </a:solidFill>
                <a:latin typeface="Arial MT"/>
                <a:cs typeface="Arial MT"/>
              </a:rPr>
              <a:t> </a:t>
            </a:r>
            <a:r>
              <a:rPr lang="en-GB" spc="-5" dirty="0">
                <a:solidFill>
                  <a:srgbClr val="001F5F"/>
                </a:solidFill>
                <a:latin typeface="Arial MT"/>
                <a:cs typeface="Arial MT"/>
              </a:rPr>
              <a:t>Training</a:t>
            </a:r>
            <a:endParaRPr lang="en-GB" dirty="0">
              <a:latin typeface="Arial MT"/>
              <a:cs typeface="Arial MT"/>
            </a:endParaRPr>
          </a:p>
          <a:p>
            <a:pPr>
              <a:lnSpc>
                <a:spcPct val="150000"/>
              </a:lnSpc>
            </a:pPr>
            <a:endParaRPr lang="en-GB" sz="2000" dirty="0">
              <a:latin typeface="Arial MT"/>
              <a:cs typeface="Arial MT"/>
            </a:endParaRPr>
          </a:p>
        </p:txBody>
      </p:sp>
      <p:pic>
        <p:nvPicPr>
          <p:cNvPr id="2" name="Picture 1"/>
          <p:cNvPicPr>
            <a:picLocks noChangeAspect="1"/>
          </p:cNvPicPr>
          <p:nvPr/>
        </p:nvPicPr>
        <p:blipFill>
          <a:blip r:embed="rId2"/>
          <a:stretch>
            <a:fillRect/>
          </a:stretch>
        </p:blipFill>
        <p:spPr>
          <a:xfrm>
            <a:off x="0" y="0"/>
            <a:ext cx="1121711" cy="915542"/>
          </a:xfrm>
          <a:prstGeom prst="rect">
            <a:avLst/>
          </a:prstGeom>
        </p:spPr>
      </p:pic>
      <p:pic>
        <p:nvPicPr>
          <p:cNvPr id="5" name="Picture 4"/>
          <p:cNvPicPr>
            <a:picLocks noChangeAspect="1"/>
          </p:cNvPicPr>
          <p:nvPr/>
        </p:nvPicPr>
        <p:blipFill>
          <a:blip r:embed="rId3"/>
          <a:stretch>
            <a:fillRect/>
          </a:stretch>
        </p:blipFill>
        <p:spPr>
          <a:xfrm>
            <a:off x="10820402" y="0"/>
            <a:ext cx="1371598" cy="915542"/>
          </a:xfrm>
          <a:prstGeom prst="rect">
            <a:avLst/>
          </a:prstGeom>
        </p:spPr>
      </p:pic>
      <p:sp>
        <p:nvSpPr>
          <p:cNvPr id="3" name="Rectangle 2">
            <a:extLst>
              <a:ext uri="{FF2B5EF4-FFF2-40B4-BE49-F238E27FC236}">
                <a16:creationId xmlns:a16="http://schemas.microsoft.com/office/drawing/2014/main" id="{602CDA00-51D6-2A29-042E-050C09F65C26}"/>
              </a:ext>
            </a:extLst>
          </p:cNvPr>
          <p:cNvSpPr/>
          <p:nvPr/>
        </p:nvSpPr>
        <p:spPr>
          <a:xfrm>
            <a:off x="560855" y="457771"/>
            <a:ext cx="11079803"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CONTENTS</a:t>
            </a:r>
            <a:endParaRPr lang="en-GB" sz="2000" dirty="0">
              <a:latin typeface="Arial MT"/>
              <a:cs typeface="Arial MT"/>
            </a:endParaRPr>
          </a:p>
        </p:txBody>
      </p:sp>
      <p:sp>
        <p:nvSpPr>
          <p:cNvPr id="6" name="Slide Number Placeholder 5">
            <a:extLst>
              <a:ext uri="{FF2B5EF4-FFF2-40B4-BE49-F238E27FC236}">
                <a16:creationId xmlns:a16="http://schemas.microsoft.com/office/drawing/2014/main" id="{D3FCF6B4-D41B-C4A1-B775-9C417A75788D}"/>
              </a:ext>
            </a:extLst>
          </p:cNvPr>
          <p:cNvSpPr>
            <a:spLocks noGrp="1"/>
          </p:cNvSpPr>
          <p:nvPr>
            <p:ph type="sldNum" sz="quarter" idx="12"/>
          </p:nvPr>
        </p:nvSpPr>
        <p:spPr/>
        <p:txBody>
          <a:bodyPr/>
          <a:lstStyle/>
          <a:p>
            <a:fld id="{F0E2D24E-3817-4463-B869-0EC5E8495482}" type="slidenum">
              <a:rPr lang="en-US" smtClean="0"/>
              <a:t>3</a:t>
            </a:fld>
            <a:endParaRPr lang="en-US"/>
          </a:p>
        </p:txBody>
      </p:sp>
      <p:pic>
        <p:nvPicPr>
          <p:cNvPr id="8" name="Picture 4" descr="Liquid Penetrant Testing Services, for Construction">
            <a:extLst>
              <a:ext uri="{FF2B5EF4-FFF2-40B4-BE49-F238E27FC236}">
                <a16:creationId xmlns:a16="http://schemas.microsoft.com/office/drawing/2014/main" id="{C8C4E75E-846F-96E0-7DC7-F6A21E3E9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889" y="1826716"/>
            <a:ext cx="3277504" cy="211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75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596813" y="1230746"/>
            <a:ext cx="10754031" cy="4493538"/>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Penetrants are also formulated to produce a variety of sensitivity levels.</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The higher the sensitivity level, the smaller the defect that the penetrant system is capable of detecting.</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The five sensitivity levels are:</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Level - Ultra Low Sensitivity</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Level 1 - Low Sensitivity</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Level 2 - Medium Sensitivity</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Level 3 - High Sensitivity</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Level 4 - Ultra-High Sensitivity</a:t>
            </a: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954107"/>
          </a:xfrm>
          <a:prstGeom prst="rect">
            <a:avLst/>
          </a:prstGeom>
        </p:spPr>
        <p:txBody>
          <a:bodyPr wrap="square">
            <a:spAutoFit/>
          </a:bodyPr>
          <a:lstStyle/>
          <a:p>
            <a:pPr algn="ctr">
              <a:lnSpc>
                <a:spcPct val="100000"/>
              </a:lnSpc>
              <a:spcBef>
                <a:spcPts val="1100"/>
              </a:spcBef>
            </a:pPr>
            <a:r>
              <a:rPr lang="en-US" sz="2800" b="1" dirty="0">
                <a:solidFill>
                  <a:srgbClr val="001F5F"/>
                </a:solidFill>
                <a:latin typeface="Arial"/>
                <a:cs typeface="Arial"/>
              </a:rPr>
              <a:t>Classification of Penetrants on the basis of their Strength of Indication</a:t>
            </a:r>
            <a:endParaRPr lang="en-GB" sz="2800" b="1" dirty="0">
              <a:solidFill>
                <a:srgbClr val="001F5F"/>
              </a:solidFill>
              <a:latin typeface="Arial"/>
              <a:cs typeface="Arial"/>
            </a:endParaRP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30</a:t>
            </a:fld>
            <a:endParaRPr lang="en-US"/>
          </a:p>
        </p:txBody>
      </p:sp>
      <p:pic>
        <p:nvPicPr>
          <p:cNvPr id="6" name="Picture 5">
            <a:extLst>
              <a:ext uri="{FF2B5EF4-FFF2-40B4-BE49-F238E27FC236}">
                <a16:creationId xmlns:a16="http://schemas.microsoft.com/office/drawing/2014/main" id="{65640C06-83E5-E4E2-8BF9-9E7E6FA7E178}"/>
              </a:ext>
            </a:extLst>
          </p:cNvPr>
          <p:cNvPicPr>
            <a:picLocks noChangeAspect="1"/>
          </p:cNvPicPr>
          <p:nvPr/>
        </p:nvPicPr>
        <p:blipFill>
          <a:blip r:embed="rId3"/>
          <a:stretch>
            <a:fillRect/>
          </a:stretch>
        </p:blipFill>
        <p:spPr>
          <a:xfrm>
            <a:off x="6322477" y="2716805"/>
            <a:ext cx="5417623" cy="2785199"/>
          </a:xfrm>
          <a:prstGeom prst="rect">
            <a:avLst/>
          </a:prstGeom>
        </p:spPr>
      </p:pic>
    </p:spTree>
    <p:extLst>
      <p:ext uri="{BB962C8B-B14F-4D97-AF65-F5344CB8AC3E}">
        <p14:creationId xmlns:p14="http://schemas.microsoft.com/office/powerpoint/2010/main" val="144976645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838200" y="1355996"/>
            <a:ext cx="10754031" cy="1723549"/>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As the sensitivity level increases, so does the number of non-relevant indications.</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Therefore, a penetrant needs to be selected that will find the defects of interest but not produce too many non-relevant indications.</a:t>
            </a: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954107"/>
          </a:xfrm>
          <a:prstGeom prst="rect">
            <a:avLst/>
          </a:prstGeom>
        </p:spPr>
        <p:txBody>
          <a:bodyPr wrap="square">
            <a:spAutoFit/>
          </a:bodyPr>
          <a:lstStyle/>
          <a:p>
            <a:pPr algn="ctr">
              <a:lnSpc>
                <a:spcPct val="100000"/>
              </a:lnSpc>
              <a:spcBef>
                <a:spcPts val="1100"/>
              </a:spcBef>
            </a:pPr>
            <a:r>
              <a:rPr lang="en-US" sz="2800" b="1" dirty="0">
                <a:solidFill>
                  <a:srgbClr val="001F5F"/>
                </a:solidFill>
                <a:latin typeface="Arial"/>
                <a:cs typeface="Arial"/>
              </a:rPr>
              <a:t>Classification of Penetrants on the basis of their Strength of Indication</a:t>
            </a:r>
            <a:endParaRPr lang="en-GB" sz="2800" b="1" dirty="0">
              <a:solidFill>
                <a:srgbClr val="001F5F"/>
              </a:solidFill>
              <a:latin typeface="Arial"/>
              <a:cs typeface="Arial"/>
            </a:endParaRP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31</a:t>
            </a:fld>
            <a:endParaRPr lang="en-US"/>
          </a:p>
        </p:txBody>
      </p:sp>
    </p:spTree>
    <p:extLst>
      <p:ext uri="{BB962C8B-B14F-4D97-AF65-F5344CB8AC3E}">
        <p14:creationId xmlns:p14="http://schemas.microsoft.com/office/powerpoint/2010/main" val="354589702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837" y="1054384"/>
            <a:ext cx="11129963" cy="1723549"/>
          </a:xfrm>
          <a:prstGeom prst="rect">
            <a:avLst/>
          </a:prstGeom>
        </p:spPr>
        <p:txBody>
          <a:bodyPr wrap="square">
            <a:spAutoFit/>
          </a:bodyPr>
          <a:lstStyle/>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It's role is to pull the trapped penetrant material out of defects and spread it out on the surface of the part so it can be seen by an inspector.</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Developers also create a white background so there is a greater degree of contrast between the indication and the surrounding background.</a:t>
            </a:r>
          </a:p>
        </p:txBody>
      </p:sp>
      <p:sp>
        <p:nvSpPr>
          <p:cNvPr id="2" name="Rectangle 1">
            <a:extLst>
              <a:ext uri="{FF2B5EF4-FFF2-40B4-BE49-F238E27FC236}">
                <a16:creationId xmlns:a16="http://schemas.microsoft.com/office/drawing/2014/main" id="{05C569A1-CD2E-E445-1D88-0F2CC41303BB}"/>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Developer</a:t>
            </a:r>
          </a:p>
        </p:txBody>
      </p:sp>
      <p:sp>
        <p:nvSpPr>
          <p:cNvPr id="5" name="Slide Number Placeholder 4">
            <a:extLst>
              <a:ext uri="{FF2B5EF4-FFF2-40B4-BE49-F238E27FC236}">
                <a16:creationId xmlns:a16="http://schemas.microsoft.com/office/drawing/2014/main" id="{6BCF5559-447F-9158-06AF-4D8975F935B9}"/>
              </a:ext>
            </a:extLst>
          </p:cNvPr>
          <p:cNvSpPr>
            <a:spLocks noGrp="1"/>
          </p:cNvSpPr>
          <p:nvPr>
            <p:ph type="sldNum" sz="quarter" idx="12"/>
          </p:nvPr>
        </p:nvSpPr>
        <p:spPr/>
        <p:txBody>
          <a:bodyPr/>
          <a:lstStyle/>
          <a:p>
            <a:fld id="{F0E2D24E-3817-4463-B869-0EC5E8495482}" type="slidenum">
              <a:rPr lang="en-US" smtClean="0"/>
              <a:t>32</a:t>
            </a:fld>
            <a:endParaRPr lang="en-US"/>
          </a:p>
        </p:txBody>
      </p:sp>
      <p:sp>
        <p:nvSpPr>
          <p:cNvPr id="4" name="Rectangle 3">
            <a:extLst>
              <a:ext uri="{FF2B5EF4-FFF2-40B4-BE49-F238E27FC236}">
                <a16:creationId xmlns:a16="http://schemas.microsoft.com/office/drawing/2014/main" id="{05AE69AB-1907-F749-39CF-631C91CAB00A}"/>
              </a:ext>
            </a:extLst>
          </p:cNvPr>
          <p:cNvSpPr/>
          <p:nvPr/>
        </p:nvSpPr>
        <p:spPr>
          <a:xfrm>
            <a:off x="914717" y="3423920"/>
            <a:ext cx="9214803" cy="2708434"/>
          </a:xfrm>
          <a:prstGeom prst="rect">
            <a:avLst/>
          </a:prstGeom>
        </p:spPr>
        <p:txBody>
          <a:bodyPr wrap="square">
            <a:spAutoFit/>
          </a:bodyPr>
          <a:lstStyle/>
          <a:p>
            <a:pPr marL="742950" lvl="1" indent="-285750" algn="just">
              <a:spcBef>
                <a:spcPts val="1200"/>
              </a:spcBef>
              <a:buSzPct val="120000"/>
              <a:buFont typeface="Arial" panose="020B0604020202020204" pitchFamily="34" charset="0"/>
              <a:buChar char="•"/>
            </a:pPr>
            <a:r>
              <a:rPr lang="en-US" sz="2000" i="1" dirty="0">
                <a:solidFill>
                  <a:srgbClr val="001F5F"/>
                </a:solidFill>
                <a:latin typeface="Times New Roman" panose="02020603050405020304" pitchFamily="18" charset="0"/>
                <a:cs typeface="Times New Roman" panose="02020603050405020304" pitchFamily="18" charset="0"/>
              </a:rPr>
              <a:t>It should have good absorption characteristics.</a:t>
            </a:r>
          </a:p>
          <a:p>
            <a:pPr marL="742950" lvl="1" indent="-285750" algn="just">
              <a:spcBef>
                <a:spcPts val="1200"/>
              </a:spcBef>
              <a:buSzPct val="120000"/>
              <a:buFont typeface="Arial" panose="020B0604020202020204" pitchFamily="34" charset="0"/>
              <a:buChar char="•"/>
            </a:pPr>
            <a:r>
              <a:rPr lang="en-US" sz="2000" i="1" dirty="0">
                <a:solidFill>
                  <a:srgbClr val="001F5F"/>
                </a:solidFill>
                <a:latin typeface="Times New Roman" panose="02020603050405020304" pitchFamily="18" charset="0"/>
                <a:cs typeface="Times New Roman" panose="02020603050405020304" pitchFamily="18" charset="0"/>
              </a:rPr>
              <a:t>It should be chemically inert with test material.</a:t>
            </a:r>
          </a:p>
          <a:p>
            <a:pPr marL="742950" lvl="1" indent="-285750" algn="just">
              <a:spcBef>
                <a:spcPts val="1200"/>
              </a:spcBef>
              <a:buSzPct val="120000"/>
              <a:buFont typeface="Arial" panose="020B0604020202020204" pitchFamily="34" charset="0"/>
              <a:buChar char="•"/>
            </a:pPr>
            <a:r>
              <a:rPr lang="en-US" sz="2000" i="1" dirty="0">
                <a:solidFill>
                  <a:srgbClr val="001F5F"/>
                </a:solidFill>
                <a:latin typeface="Times New Roman" panose="02020603050405020304" pitchFamily="18" charset="0"/>
                <a:cs typeface="Times New Roman" panose="02020603050405020304" pitchFamily="18" charset="0"/>
              </a:rPr>
              <a:t>It should be able to uniformly cover the surface with thin smooth coating.</a:t>
            </a:r>
          </a:p>
          <a:p>
            <a:pPr marL="742950" lvl="1" indent="-285750" algn="just">
              <a:spcBef>
                <a:spcPts val="1200"/>
              </a:spcBef>
              <a:buSzPct val="120000"/>
              <a:buFont typeface="Arial" panose="020B0604020202020204" pitchFamily="34" charset="0"/>
              <a:buChar char="•"/>
            </a:pPr>
            <a:r>
              <a:rPr lang="en-US" sz="2000" i="1" dirty="0">
                <a:solidFill>
                  <a:srgbClr val="001F5F"/>
                </a:solidFill>
                <a:latin typeface="Times New Roman" panose="02020603050405020304" pitchFamily="18" charset="0"/>
                <a:cs typeface="Times New Roman" panose="02020603050405020304" pitchFamily="18" charset="0"/>
              </a:rPr>
              <a:t>It should provide a good contrast background for bright and clean indications</a:t>
            </a:r>
          </a:p>
          <a:p>
            <a:pPr marL="742950" lvl="1" indent="-285750" algn="just">
              <a:spcBef>
                <a:spcPts val="1200"/>
              </a:spcBef>
              <a:buSzPct val="120000"/>
              <a:buFont typeface="Arial" panose="020B0604020202020204" pitchFamily="34" charset="0"/>
              <a:buChar char="•"/>
            </a:pPr>
            <a:r>
              <a:rPr lang="en-US" sz="2000" i="1" dirty="0">
                <a:solidFill>
                  <a:srgbClr val="001F5F"/>
                </a:solidFill>
                <a:latin typeface="Times New Roman" panose="02020603050405020304" pitchFamily="18" charset="0"/>
                <a:cs typeface="Times New Roman" panose="02020603050405020304" pitchFamily="18" charset="0"/>
              </a:rPr>
              <a:t>It should be non-toxic.</a:t>
            </a:r>
          </a:p>
          <a:p>
            <a:pPr marL="742950" lvl="1" indent="-285750" algn="just">
              <a:spcBef>
                <a:spcPts val="1200"/>
              </a:spcBef>
              <a:buSzPct val="120000"/>
              <a:buFont typeface="Arial" panose="020B0604020202020204" pitchFamily="34" charset="0"/>
              <a:buChar char="•"/>
            </a:pPr>
            <a:r>
              <a:rPr lang="en-US" sz="2000" i="1" dirty="0">
                <a:solidFill>
                  <a:srgbClr val="001F5F"/>
                </a:solidFill>
                <a:latin typeface="Times New Roman" panose="02020603050405020304" pitchFamily="18" charset="0"/>
                <a:cs typeface="Times New Roman" panose="02020603050405020304" pitchFamily="18" charset="0"/>
              </a:rPr>
              <a:t>It should be easy to remove after inspection.</a:t>
            </a:r>
          </a:p>
        </p:txBody>
      </p:sp>
      <p:sp>
        <p:nvSpPr>
          <p:cNvPr id="6" name="Rectangle 5">
            <a:extLst>
              <a:ext uri="{FF2B5EF4-FFF2-40B4-BE49-F238E27FC236}">
                <a16:creationId xmlns:a16="http://schemas.microsoft.com/office/drawing/2014/main" id="{97015DC6-C51A-EAC0-7B63-FB0539B37B2F}"/>
              </a:ext>
            </a:extLst>
          </p:cNvPr>
          <p:cNvSpPr/>
          <p:nvPr/>
        </p:nvSpPr>
        <p:spPr>
          <a:xfrm>
            <a:off x="-960229" y="2905780"/>
            <a:ext cx="9824937" cy="523220"/>
          </a:xfrm>
          <a:prstGeom prst="rect">
            <a:avLst/>
          </a:prstGeom>
        </p:spPr>
        <p:txBody>
          <a:bodyPr wrap="square">
            <a:spAutoFit/>
          </a:bodyPr>
          <a:lstStyle/>
          <a:p>
            <a:pPr algn="ctr">
              <a:lnSpc>
                <a:spcPct val="100000"/>
              </a:lnSpc>
              <a:spcBef>
                <a:spcPts val="1100"/>
              </a:spcBef>
            </a:pPr>
            <a:r>
              <a:rPr lang="en-GB" sz="2800" b="1" i="1" u="sng" dirty="0">
                <a:solidFill>
                  <a:srgbClr val="7030A0"/>
                </a:solidFill>
                <a:latin typeface="Arial"/>
                <a:cs typeface="Arial"/>
              </a:rPr>
              <a:t>Characteristics of Good Developer</a:t>
            </a:r>
          </a:p>
        </p:txBody>
      </p:sp>
    </p:spTree>
    <p:extLst>
      <p:ext uri="{BB962C8B-B14F-4D97-AF65-F5344CB8AC3E}">
        <p14:creationId xmlns:p14="http://schemas.microsoft.com/office/powerpoint/2010/main" val="190205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69" y="1078706"/>
            <a:ext cx="11415211" cy="3447098"/>
          </a:xfrm>
          <a:prstGeom prst="rect">
            <a:avLst/>
          </a:prstGeom>
        </p:spPr>
        <p:txBody>
          <a:bodyPr wrap="square">
            <a:spAutoFit/>
          </a:bodyPr>
          <a:lstStyle/>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Developer classification is based on the method that the developer is applied.</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There are four forms of developers in general use:</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Water Soluble Developers</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Dry Powder Developers</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Water Suspendable Developers</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Non-aqueous Developers</a:t>
            </a:r>
          </a:p>
        </p:txBody>
      </p:sp>
      <p:sp>
        <p:nvSpPr>
          <p:cNvPr id="2" name="Rectangle 1">
            <a:extLst>
              <a:ext uri="{FF2B5EF4-FFF2-40B4-BE49-F238E27FC236}">
                <a16:creationId xmlns:a16="http://schemas.microsoft.com/office/drawing/2014/main" id="{228B50BF-F64C-0D7C-4A32-CF59C1CAC8D4}"/>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Classification of Developers</a:t>
            </a:r>
          </a:p>
        </p:txBody>
      </p:sp>
      <p:sp>
        <p:nvSpPr>
          <p:cNvPr id="4" name="Slide Number Placeholder 3">
            <a:extLst>
              <a:ext uri="{FF2B5EF4-FFF2-40B4-BE49-F238E27FC236}">
                <a16:creationId xmlns:a16="http://schemas.microsoft.com/office/drawing/2014/main" id="{831F4518-8953-731E-8891-6C3BF8BA4A5B}"/>
              </a:ext>
            </a:extLst>
          </p:cNvPr>
          <p:cNvSpPr>
            <a:spLocks noGrp="1"/>
          </p:cNvSpPr>
          <p:nvPr>
            <p:ph type="sldNum" sz="quarter" idx="12"/>
          </p:nvPr>
        </p:nvSpPr>
        <p:spPr/>
        <p:txBody>
          <a:bodyPr/>
          <a:lstStyle/>
          <a:p>
            <a:fld id="{F0E2D24E-3817-4463-B869-0EC5E8495482}" type="slidenum">
              <a:rPr lang="en-US" smtClean="0"/>
              <a:t>33</a:t>
            </a:fld>
            <a:endParaRPr lang="en-US"/>
          </a:p>
        </p:txBody>
      </p:sp>
    </p:spTree>
    <p:extLst>
      <p:ext uri="{BB962C8B-B14F-4D97-AF65-F5344CB8AC3E}">
        <p14:creationId xmlns:p14="http://schemas.microsoft.com/office/powerpoint/2010/main" val="2457795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2143" y="1078706"/>
            <a:ext cx="10887711" cy="2616101"/>
          </a:xfrm>
          <a:prstGeom prst="rect">
            <a:avLst/>
          </a:prstGeom>
        </p:spPr>
        <p:txBody>
          <a:bodyPr wrap="square">
            <a:spAutoFit/>
          </a:bodyPr>
          <a:lstStyle/>
          <a:p>
            <a:pPr marL="342900" lvl="1" indent="-342900" algn="just">
              <a:spcBef>
                <a:spcPts val="1200"/>
              </a:spcBef>
              <a:buSzPct val="120000"/>
              <a:buFont typeface="Wingdings" panose="05000000000000000000" pitchFamily="2" charset="2"/>
              <a:buChar char="Ø"/>
            </a:pPr>
            <a:r>
              <a:rPr lang="en-US" sz="2400" dirty="0">
                <a:solidFill>
                  <a:srgbClr val="001F5F"/>
                </a:solidFill>
                <a:latin typeface="Arial MT"/>
              </a:rPr>
              <a:t>They consist of a group of chemicals that are dissolved in water and form a developer layer when the water is evaporated away.</a:t>
            </a:r>
          </a:p>
          <a:p>
            <a:pPr marL="342900" lvl="1" indent="-342900" algn="just">
              <a:spcBef>
                <a:spcPts val="1200"/>
              </a:spcBef>
              <a:buSzPct val="120000"/>
              <a:buFont typeface="Wingdings" panose="05000000000000000000" pitchFamily="2" charset="2"/>
              <a:buChar char="Ø"/>
            </a:pPr>
            <a:r>
              <a:rPr lang="en-US" sz="2400" dirty="0">
                <a:solidFill>
                  <a:srgbClr val="001F5F"/>
                </a:solidFill>
                <a:latin typeface="Arial MT"/>
              </a:rPr>
              <a:t>The best method for applying water soluble developers is by spraying it on the part.</a:t>
            </a:r>
          </a:p>
          <a:p>
            <a:pPr marL="342900" lvl="1" indent="-342900" algn="just">
              <a:spcBef>
                <a:spcPts val="1200"/>
              </a:spcBef>
              <a:buSzPct val="120000"/>
              <a:buFont typeface="Wingdings" panose="05000000000000000000" pitchFamily="2" charset="2"/>
              <a:buChar char="Ø"/>
            </a:pPr>
            <a:r>
              <a:rPr lang="en-US" sz="2400" dirty="0">
                <a:solidFill>
                  <a:srgbClr val="001F5F"/>
                </a:solidFill>
                <a:latin typeface="Arial MT"/>
              </a:rPr>
              <a:t>Dipping, or brushing the solution on to the surface is sometimes used but these methods are less desirable.</a:t>
            </a:r>
          </a:p>
        </p:txBody>
      </p:sp>
      <p:sp>
        <p:nvSpPr>
          <p:cNvPr id="2" name="Rectangle 1">
            <a:extLst>
              <a:ext uri="{FF2B5EF4-FFF2-40B4-BE49-F238E27FC236}">
                <a16:creationId xmlns:a16="http://schemas.microsoft.com/office/drawing/2014/main" id="{228B50BF-F64C-0D7C-4A32-CF59C1CAC8D4}"/>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Water Soluble Developers</a:t>
            </a:r>
          </a:p>
        </p:txBody>
      </p:sp>
      <p:sp>
        <p:nvSpPr>
          <p:cNvPr id="4" name="Slide Number Placeholder 3">
            <a:extLst>
              <a:ext uri="{FF2B5EF4-FFF2-40B4-BE49-F238E27FC236}">
                <a16:creationId xmlns:a16="http://schemas.microsoft.com/office/drawing/2014/main" id="{831F4518-8953-731E-8891-6C3BF8BA4A5B}"/>
              </a:ext>
            </a:extLst>
          </p:cNvPr>
          <p:cNvSpPr>
            <a:spLocks noGrp="1"/>
          </p:cNvSpPr>
          <p:nvPr>
            <p:ph type="sldNum" sz="quarter" idx="12"/>
          </p:nvPr>
        </p:nvSpPr>
        <p:spPr/>
        <p:txBody>
          <a:bodyPr/>
          <a:lstStyle/>
          <a:p>
            <a:fld id="{F0E2D24E-3817-4463-B869-0EC5E8495482}" type="slidenum">
              <a:rPr lang="en-US" smtClean="0"/>
              <a:t>34</a:t>
            </a:fld>
            <a:endParaRPr lang="en-US"/>
          </a:p>
        </p:txBody>
      </p:sp>
    </p:spTree>
    <p:extLst>
      <p:ext uri="{BB962C8B-B14F-4D97-AF65-F5344CB8AC3E}">
        <p14:creationId xmlns:p14="http://schemas.microsoft.com/office/powerpoint/2010/main" val="152201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950" y="1060520"/>
            <a:ext cx="9658350" cy="3954929"/>
          </a:xfrm>
          <a:prstGeom prst="rect">
            <a:avLst/>
          </a:prstGeom>
        </p:spPr>
        <p:txBody>
          <a:bodyPr wrap="square">
            <a:spAutoFit/>
          </a:bodyPr>
          <a:lstStyle/>
          <a:p>
            <a:pPr marL="342900" indent="-342900" algn="just">
              <a:spcBef>
                <a:spcPts val="1200"/>
              </a:spcBef>
              <a:spcAft>
                <a:spcPts val="1200"/>
              </a:spcAft>
              <a:buSzPct val="120000"/>
              <a:buFont typeface="Wingdings" panose="05000000000000000000" pitchFamily="2" charset="2"/>
              <a:buChar char="Ø"/>
            </a:pPr>
            <a:r>
              <a:rPr lang="en-US" sz="2400" dirty="0">
                <a:solidFill>
                  <a:srgbClr val="001F5F"/>
                </a:solidFill>
                <a:latin typeface="Arial MT"/>
              </a:rPr>
              <a:t>Dry powder developer is generally considered to be the least sensitive but it is inexpensive to use and easy to apply.</a:t>
            </a:r>
          </a:p>
          <a:p>
            <a:pPr marL="342900" indent="-342900" algn="just">
              <a:spcAft>
                <a:spcPts val="1200"/>
              </a:spcAft>
              <a:buSzPct val="120000"/>
              <a:buFont typeface="Wingdings" panose="05000000000000000000" pitchFamily="2" charset="2"/>
              <a:buChar char="Ø"/>
            </a:pPr>
            <a:r>
              <a:rPr lang="en-US" sz="2400" dirty="0">
                <a:solidFill>
                  <a:srgbClr val="001F5F"/>
                </a:solidFill>
                <a:latin typeface="Arial MT"/>
              </a:rPr>
              <a:t>Dry developers are white, fluffy powder that can be applied to a thoroughly dry surface in a number of ways:</a:t>
            </a:r>
          </a:p>
          <a:p>
            <a:pPr marL="800100" lvl="1" indent="-342900" algn="just">
              <a:spcAft>
                <a:spcPts val="600"/>
              </a:spcAft>
              <a:buSzPct val="120000"/>
              <a:buFont typeface="Arial" panose="020B0604020202020204" pitchFamily="34" charset="0"/>
              <a:buChar char="•"/>
            </a:pPr>
            <a:r>
              <a:rPr lang="en-US" sz="2400" dirty="0">
                <a:solidFill>
                  <a:srgbClr val="001F5F"/>
                </a:solidFill>
                <a:latin typeface="Arial MT"/>
              </a:rPr>
              <a:t>Dipping parts in a container of developer. </a:t>
            </a:r>
          </a:p>
          <a:p>
            <a:pPr marL="800100" lvl="1" indent="-342900" algn="just">
              <a:spcAft>
                <a:spcPts val="600"/>
              </a:spcAft>
              <a:buSzPct val="120000"/>
              <a:buFont typeface="Arial" panose="020B0604020202020204" pitchFamily="34" charset="0"/>
              <a:buChar char="•"/>
            </a:pPr>
            <a:r>
              <a:rPr lang="en-US" sz="2400" dirty="0">
                <a:solidFill>
                  <a:srgbClr val="001F5F"/>
                </a:solidFill>
                <a:latin typeface="Arial MT"/>
              </a:rPr>
              <a:t>Using puffer to dust parts with developer. </a:t>
            </a:r>
          </a:p>
          <a:p>
            <a:pPr marL="800100" lvl="1" indent="-342900" algn="just">
              <a:spcAft>
                <a:spcPts val="600"/>
              </a:spcAft>
              <a:buSzPct val="120000"/>
              <a:buFont typeface="Arial" panose="020B0604020202020204" pitchFamily="34" charset="0"/>
              <a:buChar char="•"/>
            </a:pPr>
            <a:r>
              <a:rPr lang="en-US" sz="2400" dirty="0">
                <a:solidFill>
                  <a:srgbClr val="001F5F"/>
                </a:solidFill>
                <a:latin typeface="Arial MT"/>
              </a:rPr>
              <a:t>Using electrostatic powder spray guns.</a:t>
            </a:r>
          </a:p>
          <a:p>
            <a:pPr marL="800100" lvl="1" indent="-342900" algn="just">
              <a:spcAft>
                <a:spcPts val="600"/>
              </a:spcAft>
              <a:buSzPct val="120000"/>
              <a:buFont typeface="Arial" panose="020B0604020202020204" pitchFamily="34" charset="0"/>
              <a:buChar char="•"/>
            </a:pPr>
            <a:r>
              <a:rPr lang="en-US" sz="2400" dirty="0">
                <a:solidFill>
                  <a:srgbClr val="001F5F"/>
                </a:solidFill>
                <a:latin typeface="Arial MT"/>
              </a:rPr>
              <a:t>Placing part in a dust cabinet where developer is blown around and allowed to settle on the part.</a:t>
            </a:r>
          </a:p>
        </p:txBody>
      </p:sp>
      <p:sp>
        <p:nvSpPr>
          <p:cNvPr id="2" name="Rectangle 1">
            <a:extLst>
              <a:ext uri="{FF2B5EF4-FFF2-40B4-BE49-F238E27FC236}">
                <a16:creationId xmlns:a16="http://schemas.microsoft.com/office/drawing/2014/main" id="{030A24D9-2A8C-B720-10CD-B682F85803E2}"/>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Dry Powder Developer</a:t>
            </a:r>
          </a:p>
        </p:txBody>
      </p:sp>
      <p:sp>
        <p:nvSpPr>
          <p:cNvPr id="3" name="Slide Number Placeholder 2">
            <a:extLst>
              <a:ext uri="{FF2B5EF4-FFF2-40B4-BE49-F238E27FC236}">
                <a16:creationId xmlns:a16="http://schemas.microsoft.com/office/drawing/2014/main" id="{1FD65F32-4651-442E-F6CF-3B57AB207721}"/>
              </a:ext>
            </a:extLst>
          </p:cNvPr>
          <p:cNvSpPr>
            <a:spLocks noGrp="1"/>
          </p:cNvSpPr>
          <p:nvPr>
            <p:ph type="sldNum" sz="quarter" idx="12"/>
          </p:nvPr>
        </p:nvSpPr>
        <p:spPr/>
        <p:txBody>
          <a:bodyPr/>
          <a:lstStyle/>
          <a:p>
            <a:fld id="{F0E2D24E-3817-4463-B869-0EC5E8495482}" type="slidenum">
              <a:rPr lang="en-US" smtClean="0"/>
              <a:t>35</a:t>
            </a:fld>
            <a:endParaRPr lang="en-US"/>
          </a:p>
        </p:txBody>
      </p:sp>
    </p:spTree>
    <p:extLst>
      <p:ext uri="{BB962C8B-B14F-4D97-AF65-F5344CB8AC3E}">
        <p14:creationId xmlns:p14="http://schemas.microsoft.com/office/powerpoint/2010/main" val="9896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D65F32-4651-442E-F6CF-3B57AB207721}"/>
              </a:ext>
            </a:extLst>
          </p:cNvPr>
          <p:cNvSpPr>
            <a:spLocks noGrp="1"/>
          </p:cNvSpPr>
          <p:nvPr>
            <p:ph type="sldNum" sz="quarter" idx="12"/>
          </p:nvPr>
        </p:nvSpPr>
        <p:spPr/>
        <p:txBody>
          <a:bodyPr/>
          <a:lstStyle/>
          <a:p>
            <a:fld id="{F0E2D24E-3817-4463-B869-0EC5E8495482}" type="slidenum">
              <a:rPr lang="en-US" smtClean="0"/>
              <a:t>36</a:t>
            </a:fld>
            <a:endParaRPr lang="en-US"/>
          </a:p>
        </p:txBody>
      </p:sp>
      <p:sp>
        <p:nvSpPr>
          <p:cNvPr id="5" name="Rectangle 4">
            <a:extLst>
              <a:ext uri="{FF2B5EF4-FFF2-40B4-BE49-F238E27FC236}">
                <a16:creationId xmlns:a16="http://schemas.microsoft.com/office/drawing/2014/main" id="{311F54F6-4E26-9E27-CC78-6AFB20D61B86}"/>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Dry Powder Developer</a:t>
            </a:r>
          </a:p>
        </p:txBody>
      </p:sp>
      <p:sp>
        <p:nvSpPr>
          <p:cNvPr id="6" name="Rectangle 5">
            <a:extLst>
              <a:ext uri="{FF2B5EF4-FFF2-40B4-BE49-F238E27FC236}">
                <a16:creationId xmlns:a16="http://schemas.microsoft.com/office/drawing/2014/main" id="{80AD2DCC-16F0-63C3-311A-11EE552C51DE}"/>
              </a:ext>
            </a:extLst>
          </p:cNvPr>
          <p:cNvSpPr/>
          <p:nvPr/>
        </p:nvSpPr>
        <p:spPr>
          <a:xfrm>
            <a:off x="971550" y="1171749"/>
            <a:ext cx="9658350" cy="2831544"/>
          </a:xfrm>
          <a:prstGeom prst="rect">
            <a:avLst/>
          </a:prstGeom>
        </p:spPr>
        <p:txBody>
          <a:bodyPr wrap="square">
            <a:spAutoFit/>
          </a:bodyPr>
          <a:lstStyle/>
          <a:p>
            <a:pPr algn="just">
              <a:spcBef>
                <a:spcPts val="1200"/>
              </a:spcBef>
              <a:buSzPct val="120000"/>
            </a:pPr>
            <a:r>
              <a:rPr lang="en-US" sz="2400" b="1" u="sng" dirty="0">
                <a:solidFill>
                  <a:srgbClr val="7030A0"/>
                </a:solidFill>
                <a:latin typeface="Arial MT"/>
              </a:rPr>
              <a:t>Advantage:</a:t>
            </a:r>
          </a:p>
          <a:p>
            <a:pPr marL="800100" lvl="1" indent="-342900" algn="just">
              <a:spcBef>
                <a:spcPts val="1200"/>
              </a:spcBef>
              <a:buSzPct val="120000"/>
              <a:buFont typeface="Wingdings" panose="05000000000000000000" pitchFamily="2" charset="2"/>
              <a:buChar char="Ø"/>
            </a:pPr>
            <a:r>
              <a:rPr lang="en-US" sz="2000" i="1" dirty="0">
                <a:solidFill>
                  <a:srgbClr val="001F5F"/>
                </a:solidFill>
                <a:latin typeface="Times New Roman" panose="02020603050405020304" pitchFamily="18" charset="0"/>
                <a:cs typeface="Times New Roman" panose="02020603050405020304" pitchFamily="18" charset="0"/>
              </a:rPr>
              <a:t>When a dry developer is used, indications tend to stay bright and sharp since the penetrant has a limited amount of room to spread.</a:t>
            </a:r>
          </a:p>
          <a:p>
            <a:pPr algn="just">
              <a:spcBef>
                <a:spcPts val="1200"/>
              </a:spcBef>
              <a:buSzPct val="120000"/>
            </a:pPr>
            <a:r>
              <a:rPr lang="en-US" sz="2400" b="1" u="sng" dirty="0">
                <a:solidFill>
                  <a:srgbClr val="7030A0"/>
                </a:solidFill>
                <a:latin typeface="Arial MT"/>
              </a:rPr>
              <a:t>Limitation:</a:t>
            </a:r>
          </a:p>
          <a:p>
            <a:pPr marL="800100" lvl="1" indent="-342900" algn="just">
              <a:spcBef>
                <a:spcPts val="1200"/>
              </a:spcBef>
              <a:buSzPct val="120000"/>
              <a:buFont typeface="Wingdings" panose="05000000000000000000" pitchFamily="2" charset="2"/>
              <a:buChar char="Ø"/>
            </a:pPr>
            <a:r>
              <a:rPr lang="en-US" sz="2000" i="1" dirty="0">
                <a:solidFill>
                  <a:srgbClr val="001F5F"/>
                </a:solidFill>
                <a:latin typeface="Times New Roman" panose="02020603050405020304" pitchFamily="18" charset="0"/>
                <a:cs typeface="Times New Roman" panose="02020603050405020304" pitchFamily="18" charset="0"/>
              </a:rPr>
              <a:t>Since dry powder developers only stick to the area where penetrant is present, the dry developer does not provide a uniform white background as the other forms of developers do</a:t>
            </a:r>
            <a:r>
              <a:rPr lang="en-US" sz="2000" dirty="0">
                <a:solidFill>
                  <a:srgbClr val="001F5F"/>
                </a:solidFill>
                <a:latin typeface="Arial MT"/>
              </a:rPr>
              <a:t>.</a:t>
            </a:r>
          </a:p>
        </p:txBody>
      </p:sp>
    </p:spTree>
    <p:extLst>
      <p:ext uri="{BB962C8B-B14F-4D97-AF65-F5344CB8AC3E}">
        <p14:creationId xmlns:p14="http://schemas.microsoft.com/office/powerpoint/2010/main" val="826165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770602" y="1075997"/>
            <a:ext cx="10650794" cy="3508653"/>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Water suspendable developers consist of insoluble developer particles suspended in water.</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Water suspendable developers require frequent stirring or agitation to keep the particles from settling out of suspension.</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Water suspendable developers are applied to parts in the same manner as water soluble developers.</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Parts coated with a water suspendable developer must be forced dried just as parts coated with a water soluble developers are forced dried.</a:t>
            </a: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Water Suspendable Developers</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37</a:t>
            </a:fld>
            <a:endParaRPr lang="en-US"/>
          </a:p>
        </p:txBody>
      </p:sp>
    </p:spTree>
    <p:extLst>
      <p:ext uri="{BB962C8B-B14F-4D97-AF65-F5344CB8AC3E}">
        <p14:creationId xmlns:p14="http://schemas.microsoft.com/office/powerpoint/2010/main" val="382068421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770602" y="1132476"/>
            <a:ext cx="10650794" cy="2246769"/>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Non-aqueous developers suspend the developer in a volatile solvent and are typically applied with a spray gun. </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Non-aqueous developers are commonly distributed in aerosol spray cans for portability.</a:t>
            </a:r>
          </a:p>
          <a:p>
            <a:pPr marL="342900" indent="-342900" algn="just">
              <a:spcBef>
                <a:spcPts val="1200"/>
              </a:spcBef>
              <a:buSzPct val="120000"/>
              <a:buFont typeface="Wingdings" panose="05000000000000000000" pitchFamily="2" charset="2"/>
              <a:buChar char="Ø"/>
            </a:pPr>
            <a:r>
              <a:rPr lang="en-US" sz="2400" dirty="0">
                <a:solidFill>
                  <a:srgbClr val="001F5F"/>
                </a:solidFill>
                <a:latin typeface="Arial MT"/>
              </a:rPr>
              <a:t>Since the solvent is highly volatile, forced drying is not required.</a:t>
            </a: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Non-aqueous Developers</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38</a:t>
            </a:fld>
            <a:endParaRPr lang="en-US"/>
          </a:p>
        </p:txBody>
      </p:sp>
    </p:spTree>
    <p:extLst>
      <p:ext uri="{BB962C8B-B14F-4D97-AF65-F5344CB8AC3E}">
        <p14:creationId xmlns:p14="http://schemas.microsoft.com/office/powerpoint/2010/main" val="355853943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631721" y="1173116"/>
            <a:ext cx="10928555" cy="3077766"/>
          </a:xfrm>
          <a:prstGeom prst="rect">
            <a:avLst/>
          </a:prstGeom>
        </p:spPr>
        <p:txBody>
          <a:bodyPr wrap="square">
            <a:spAutoFit/>
          </a:bodyPr>
          <a:lstStyle/>
          <a:p>
            <a:pPr algn="just">
              <a:spcBef>
                <a:spcPts val="1200"/>
              </a:spcBef>
              <a:buSzPct val="120000"/>
            </a:pPr>
            <a:r>
              <a:rPr lang="en-US" sz="2400" dirty="0">
                <a:solidFill>
                  <a:srgbClr val="001F5F"/>
                </a:solidFill>
                <a:latin typeface="Arial MT"/>
              </a:rPr>
              <a:t>Materials that are commonly inspected using DPT include the following:</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Metals (aluminum, copper, steel, titanium, etc.)</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Glass</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Many ceramic materials</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Rubber</a:t>
            </a:r>
          </a:p>
          <a:p>
            <a:pPr marL="800100" lvl="1" indent="-342900" algn="just">
              <a:spcBef>
                <a:spcPts val="1200"/>
              </a:spcBef>
              <a:buSzPct val="120000"/>
              <a:buFont typeface="Arial" panose="020B0604020202020204" pitchFamily="34" charset="0"/>
              <a:buChar char="•"/>
            </a:pPr>
            <a:r>
              <a:rPr lang="en-US" sz="2400" dirty="0">
                <a:solidFill>
                  <a:srgbClr val="001F5F"/>
                </a:solidFill>
                <a:latin typeface="Arial MT"/>
              </a:rPr>
              <a:t>Plastics</a:t>
            </a: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US" sz="2800" b="1" dirty="0">
                <a:solidFill>
                  <a:srgbClr val="001F5F"/>
                </a:solidFill>
                <a:latin typeface="Arial"/>
                <a:cs typeface="Arial"/>
              </a:rPr>
              <a:t>Common Uses of Dye Penetrant Testing</a:t>
            </a:r>
            <a:endParaRPr lang="en-GB" sz="2800" b="1" dirty="0">
              <a:solidFill>
                <a:srgbClr val="001F5F"/>
              </a:solidFill>
              <a:latin typeface="Arial"/>
              <a:cs typeface="Arial"/>
            </a:endParaRP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39</a:t>
            </a:fld>
            <a:endParaRPr lang="en-US"/>
          </a:p>
        </p:txBody>
      </p:sp>
    </p:spTree>
    <p:extLst>
      <p:ext uri="{BB962C8B-B14F-4D97-AF65-F5344CB8AC3E}">
        <p14:creationId xmlns:p14="http://schemas.microsoft.com/office/powerpoint/2010/main" val="104736075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1711" y="1162455"/>
            <a:ext cx="9280187" cy="1805623"/>
          </a:xfrm>
          <a:prstGeom prst="rect">
            <a:avLst/>
          </a:prstGeom>
        </p:spPr>
        <p:txBody>
          <a:bodyPr wrap="square">
            <a:spAutoFit/>
          </a:bodyPr>
          <a:lstStyle/>
          <a:p>
            <a:pPr marL="12700" marR="5080" algn="just">
              <a:lnSpc>
                <a:spcPct val="150000"/>
              </a:lnSpc>
              <a:spcBef>
                <a:spcPts val="819"/>
              </a:spcBef>
            </a:pPr>
            <a:r>
              <a:rPr lang="en-GB" spc="-5" dirty="0">
                <a:solidFill>
                  <a:srgbClr val="001F5F"/>
                </a:solidFill>
                <a:latin typeface="Arial MT"/>
                <a:cs typeface="Arial MT"/>
              </a:rPr>
              <a:t>This</a:t>
            </a:r>
            <a:r>
              <a:rPr lang="en-GB" dirty="0">
                <a:solidFill>
                  <a:srgbClr val="001F5F"/>
                </a:solidFill>
                <a:latin typeface="Arial MT"/>
                <a:cs typeface="Arial MT"/>
              </a:rPr>
              <a:t> </a:t>
            </a:r>
            <a:r>
              <a:rPr lang="en-GB" spc="-5" dirty="0">
                <a:solidFill>
                  <a:srgbClr val="001F5F"/>
                </a:solidFill>
                <a:latin typeface="Arial MT"/>
                <a:cs typeface="Arial MT"/>
              </a:rPr>
              <a:t>presentation</a:t>
            </a:r>
            <a:r>
              <a:rPr lang="en-GB" dirty="0">
                <a:solidFill>
                  <a:srgbClr val="001F5F"/>
                </a:solidFill>
                <a:latin typeface="Arial MT"/>
                <a:cs typeface="Arial MT"/>
              </a:rPr>
              <a:t> </a:t>
            </a:r>
            <a:r>
              <a:rPr lang="en-GB" spc="-10" dirty="0">
                <a:solidFill>
                  <a:srgbClr val="001F5F"/>
                </a:solidFill>
                <a:latin typeface="Arial MT"/>
                <a:cs typeface="Arial MT"/>
              </a:rPr>
              <a:t>is</a:t>
            </a:r>
            <a:r>
              <a:rPr lang="en-GB" spc="-5" dirty="0">
                <a:solidFill>
                  <a:srgbClr val="001F5F"/>
                </a:solidFill>
                <a:latin typeface="Arial MT"/>
                <a:cs typeface="Arial MT"/>
              </a:rPr>
              <a:t> intended</a:t>
            </a:r>
            <a:r>
              <a:rPr lang="en-GB" dirty="0">
                <a:solidFill>
                  <a:srgbClr val="001F5F"/>
                </a:solidFill>
                <a:latin typeface="Arial MT"/>
                <a:cs typeface="Arial MT"/>
              </a:rPr>
              <a:t> to</a:t>
            </a:r>
            <a:r>
              <a:rPr lang="en-GB" spc="5" dirty="0">
                <a:solidFill>
                  <a:srgbClr val="001F5F"/>
                </a:solidFill>
                <a:latin typeface="Arial MT"/>
                <a:cs typeface="Arial MT"/>
              </a:rPr>
              <a:t> </a:t>
            </a:r>
            <a:r>
              <a:rPr lang="en-GB" dirty="0">
                <a:solidFill>
                  <a:srgbClr val="001F5F"/>
                </a:solidFill>
                <a:latin typeface="Arial MT"/>
                <a:cs typeface="Arial MT"/>
              </a:rPr>
              <a:t>provide</a:t>
            </a:r>
            <a:r>
              <a:rPr lang="en-GB" spc="5" dirty="0">
                <a:solidFill>
                  <a:srgbClr val="001F5F"/>
                </a:solidFill>
                <a:latin typeface="Arial MT"/>
                <a:cs typeface="Arial MT"/>
              </a:rPr>
              <a:t> </a:t>
            </a:r>
            <a:r>
              <a:rPr lang="en-GB" spc="-5" dirty="0">
                <a:solidFill>
                  <a:srgbClr val="001F5F"/>
                </a:solidFill>
                <a:latin typeface="Arial MT"/>
                <a:cs typeface="Arial MT"/>
              </a:rPr>
              <a:t>knowledge </a:t>
            </a:r>
            <a:r>
              <a:rPr lang="en-GB" dirty="0">
                <a:solidFill>
                  <a:srgbClr val="001F5F"/>
                </a:solidFill>
                <a:latin typeface="Arial MT"/>
                <a:cs typeface="Arial MT"/>
              </a:rPr>
              <a:t>of what is</a:t>
            </a:r>
            <a:r>
              <a:rPr lang="en-GB" spc="-5" dirty="0">
                <a:solidFill>
                  <a:srgbClr val="001F5F"/>
                </a:solidFill>
                <a:latin typeface="Arial MT"/>
                <a:cs typeface="Arial MT"/>
              </a:rPr>
              <a:t> DPT,</a:t>
            </a:r>
            <a:r>
              <a:rPr lang="en-GB" dirty="0">
                <a:solidFill>
                  <a:srgbClr val="001F5F"/>
                </a:solidFill>
                <a:latin typeface="Arial MT"/>
                <a:cs typeface="Arial MT"/>
              </a:rPr>
              <a:t> working principle</a:t>
            </a:r>
            <a:r>
              <a:rPr lang="en-GB" spc="-5" dirty="0">
                <a:solidFill>
                  <a:srgbClr val="001F5F"/>
                </a:solidFill>
                <a:latin typeface="Arial MT"/>
                <a:cs typeface="Arial MT"/>
              </a:rPr>
              <a:t>, </a:t>
            </a:r>
            <a:r>
              <a:rPr lang="en-GB" dirty="0">
                <a:solidFill>
                  <a:srgbClr val="001F5F"/>
                </a:solidFill>
                <a:latin typeface="Arial MT"/>
                <a:cs typeface="Arial MT"/>
              </a:rPr>
              <a:t> </a:t>
            </a:r>
            <a:r>
              <a:rPr lang="en-GB" spc="-5" dirty="0">
                <a:solidFill>
                  <a:srgbClr val="001F5F"/>
                </a:solidFill>
                <a:latin typeface="Arial MT"/>
                <a:cs typeface="Arial MT"/>
              </a:rPr>
              <a:t>procedure, and application of DPT.</a:t>
            </a:r>
            <a:endParaRPr lang="en-GB" dirty="0">
              <a:latin typeface="Arial MT"/>
              <a:cs typeface="Arial MT"/>
            </a:endParaRPr>
          </a:p>
          <a:p>
            <a:pPr marL="12700" marR="8890" algn="just">
              <a:lnSpc>
                <a:spcPct val="150000"/>
              </a:lnSpc>
              <a:spcBef>
                <a:spcPts val="805"/>
              </a:spcBef>
            </a:pPr>
            <a:r>
              <a:rPr lang="en-GB" spc="-5" dirty="0">
                <a:solidFill>
                  <a:srgbClr val="001F5F"/>
                </a:solidFill>
                <a:latin typeface="Arial MT"/>
                <a:cs typeface="Arial MT"/>
              </a:rPr>
              <a:t>This </a:t>
            </a:r>
            <a:r>
              <a:rPr lang="en-GB" spc="-10" dirty="0">
                <a:solidFill>
                  <a:srgbClr val="001F5F"/>
                </a:solidFill>
                <a:latin typeface="Arial MT"/>
                <a:cs typeface="Arial MT"/>
              </a:rPr>
              <a:t>is </a:t>
            </a:r>
            <a:r>
              <a:rPr lang="en-GB" dirty="0">
                <a:solidFill>
                  <a:srgbClr val="001F5F"/>
                </a:solidFill>
                <a:latin typeface="Arial MT"/>
                <a:cs typeface="Arial MT"/>
              </a:rPr>
              <a:t>a Special Module </a:t>
            </a:r>
            <a:r>
              <a:rPr lang="en-GB" spc="-5" dirty="0">
                <a:solidFill>
                  <a:srgbClr val="001F5F"/>
                </a:solidFill>
                <a:latin typeface="Arial MT"/>
                <a:cs typeface="Arial MT"/>
              </a:rPr>
              <a:t>course </a:t>
            </a:r>
            <a:r>
              <a:rPr lang="en-GB" dirty="0">
                <a:solidFill>
                  <a:srgbClr val="001F5F"/>
                </a:solidFill>
                <a:latin typeface="Arial MT"/>
                <a:cs typeface="Arial MT"/>
              </a:rPr>
              <a:t>and is </a:t>
            </a:r>
            <a:r>
              <a:rPr lang="en-GB" spc="-5" dirty="0">
                <a:solidFill>
                  <a:srgbClr val="001F5F"/>
                </a:solidFill>
                <a:latin typeface="Arial MT"/>
                <a:cs typeface="Arial MT"/>
              </a:rPr>
              <a:t>mandatory </a:t>
            </a:r>
            <a:r>
              <a:rPr lang="en-GB" dirty="0">
                <a:solidFill>
                  <a:srgbClr val="001F5F"/>
                </a:solidFill>
                <a:latin typeface="Arial MT"/>
                <a:cs typeface="Arial MT"/>
              </a:rPr>
              <a:t>for all </a:t>
            </a:r>
            <a:r>
              <a:rPr lang="en-GB" spc="-5" dirty="0">
                <a:solidFill>
                  <a:srgbClr val="001F5F"/>
                </a:solidFill>
                <a:latin typeface="Arial MT"/>
                <a:cs typeface="Arial MT"/>
              </a:rPr>
              <a:t>the </a:t>
            </a:r>
            <a:r>
              <a:rPr lang="en-GB" dirty="0">
                <a:solidFill>
                  <a:srgbClr val="001F5F"/>
                </a:solidFill>
                <a:latin typeface="Arial MT"/>
                <a:cs typeface="Arial MT"/>
              </a:rPr>
              <a:t>Trainees of </a:t>
            </a:r>
            <a:r>
              <a:rPr lang="en-GB" spc="-375" dirty="0">
                <a:solidFill>
                  <a:srgbClr val="001F5F"/>
                </a:solidFill>
                <a:latin typeface="Arial MT"/>
                <a:cs typeface="Arial MT"/>
              </a:rPr>
              <a:t> </a:t>
            </a:r>
            <a:r>
              <a:rPr lang="en-GB" dirty="0">
                <a:solidFill>
                  <a:srgbClr val="001F5F"/>
                </a:solidFill>
                <a:latin typeface="Arial MT"/>
                <a:cs typeface="Arial MT"/>
              </a:rPr>
              <a:t>Bahria</a:t>
            </a:r>
            <a:r>
              <a:rPr lang="en-GB" spc="-15" dirty="0">
                <a:solidFill>
                  <a:srgbClr val="001F5F"/>
                </a:solidFill>
                <a:latin typeface="Arial MT"/>
                <a:cs typeface="Arial MT"/>
              </a:rPr>
              <a:t> </a:t>
            </a:r>
            <a:r>
              <a:rPr lang="en-GB" spc="-5" dirty="0">
                <a:solidFill>
                  <a:srgbClr val="001F5F"/>
                </a:solidFill>
                <a:latin typeface="Arial MT"/>
                <a:cs typeface="Arial MT"/>
              </a:rPr>
              <a:t>Classification</a:t>
            </a:r>
            <a:r>
              <a:rPr lang="en-GB" spc="5" dirty="0">
                <a:solidFill>
                  <a:srgbClr val="001F5F"/>
                </a:solidFill>
                <a:latin typeface="Arial MT"/>
                <a:cs typeface="Arial MT"/>
              </a:rPr>
              <a:t> </a:t>
            </a:r>
            <a:r>
              <a:rPr lang="en-GB" spc="-5" dirty="0">
                <a:solidFill>
                  <a:srgbClr val="001F5F"/>
                </a:solidFill>
                <a:latin typeface="Arial MT"/>
                <a:cs typeface="Arial MT"/>
              </a:rPr>
              <a:t>Society.</a:t>
            </a:r>
            <a:endParaRPr lang="en-GB" dirty="0">
              <a:latin typeface="Arial MT"/>
              <a:cs typeface="Arial MT"/>
            </a:endParaRPr>
          </a:p>
        </p:txBody>
      </p:sp>
      <p:pic>
        <p:nvPicPr>
          <p:cNvPr id="2" name="Picture 1"/>
          <p:cNvPicPr>
            <a:picLocks noChangeAspect="1"/>
          </p:cNvPicPr>
          <p:nvPr/>
        </p:nvPicPr>
        <p:blipFill>
          <a:blip r:embed="rId2"/>
          <a:stretch>
            <a:fillRect/>
          </a:stretch>
        </p:blipFill>
        <p:spPr>
          <a:xfrm>
            <a:off x="0" y="0"/>
            <a:ext cx="1121711" cy="915542"/>
          </a:xfrm>
          <a:prstGeom prst="rect">
            <a:avLst/>
          </a:prstGeom>
        </p:spPr>
      </p:pic>
      <p:pic>
        <p:nvPicPr>
          <p:cNvPr id="5" name="Picture 4"/>
          <p:cNvPicPr>
            <a:picLocks noChangeAspect="1"/>
          </p:cNvPicPr>
          <p:nvPr/>
        </p:nvPicPr>
        <p:blipFill>
          <a:blip r:embed="rId3"/>
          <a:stretch>
            <a:fillRect/>
          </a:stretch>
        </p:blipFill>
        <p:spPr>
          <a:xfrm>
            <a:off x="10820402" y="0"/>
            <a:ext cx="1371598" cy="915542"/>
          </a:xfrm>
          <a:prstGeom prst="rect">
            <a:avLst/>
          </a:prstGeom>
        </p:spPr>
      </p:pic>
      <p:sp>
        <p:nvSpPr>
          <p:cNvPr id="3" name="Rectangle 2">
            <a:extLst>
              <a:ext uri="{FF2B5EF4-FFF2-40B4-BE49-F238E27FC236}">
                <a16:creationId xmlns:a16="http://schemas.microsoft.com/office/drawing/2014/main" id="{602CDA00-51D6-2A29-042E-050C09F65C26}"/>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INTRODUCTION</a:t>
            </a:r>
          </a:p>
        </p:txBody>
      </p:sp>
      <p:sp>
        <p:nvSpPr>
          <p:cNvPr id="6" name="Slide Number Placeholder 5">
            <a:extLst>
              <a:ext uri="{FF2B5EF4-FFF2-40B4-BE49-F238E27FC236}">
                <a16:creationId xmlns:a16="http://schemas.microsoft.com/office/drawing/2014/main" id="{8D317081-8C0C-0DDA-C182-C647A1084C08}"/>
              </a:ext>
            </a:extLst>
          </p:cNvPr>
          <p:cNvSpPr>
            <a:spLocks noGrp="1"/>
          </p:cNvSpPr>
          <p:nvPr>
            <p:ph type="sldNum" sz="quarter" idx="12"/>
          </p:nvPr>
        </p:nvSpPr>
        <p:spPr/>
        <p:txBody>
          <a:bodyPr/>
          <a:lstStyle/>
          <a:p>
            <a:fld id="{F0E2D24E-3817-4463-B869-0EC5E8495482}" type="slidenum">
              <a:rPr lang="en-US" smtClean="0"/>
              <a:t>4</a:t>
            </a:fld>
            <a:endParaRPr lang="en-US"/>
          </a:p>
        </p:txBody>
      </p:sp>
      <p:pic>
        <p:nvPicPr>
          <p:cNvPr id="7" name="Picture 6">
            <a:extLst>
              <a:ext uri="{FF2B5EF4-FFF2-40B4-BE49-F238E27FC236}">
                <a16:creationId xmlns:a16="http://schemas.microsoft.com/office/drawing/2014/main" id="{D7C2A647-F306-F918-7EBE-A7FAC0755313}"/>
              </a:ext>
            </a:extLst>
          </p:cNvPr>
          <p:cNvPicPr>
            <a:picLocks noChangeAspect="1"/>
          </p:cNvPicPr>
          <p:nvPr/>
        </p:nvPicPr>
        <p:blipFill>
          <a:blip r:embed="rId4"/>
          <a:stretch>
            <a:fillRect/>
          </a:stretch>
        </p:blipFill>
        <p:spPr>
          <a:xfrm>
            <a:off x="4636677" y="3355710"/>
            <a:ext cx="3334227" cy="1977478"/>
          </a:xfrm>
          <a:prstGeom prst="rect">
            <a:avLst/>
          </a:prstGeom>
        </p:spPr>
      </p:pic>
    </p:spTree>
    <p:extLst>
      <p:ext uri="{BB962C8B-B14F-4D97-AF65-F5344CB8AC3E}">
        <p14:creationId xmlns:p14="http://schemas.microsoft.com/office/powerpoint/2010/main" val="1215626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531" y="1146385"/>
            <a:ext cx="8791275" cy="2693045"/>
          </a:xfrm>
          <a:prstGeom prst="rect">
            <a:avLst/>
          </a:prstGeom>
        </p:spPr>
        <p:txBody>
          <a:bodyPr wrap="square">
            <a:spAutoFit/>
          </a:bodyPr>
          <a:lstStyle/>
          <a:p>
            <a:pPr marL="342900" indent="-342900" algn="just">
              <a:spcAft>
                <a:spcPts val="600"/>
              </a:spcAft>
              <a:buFont typeface="Wingdings" panose="05000000000000000000" pitchFamily="2" charset="2"/>
              <a:buChar char="Ø"/>
              <a:tabLst>
                <a:tab pos="1383665" algn="l"/>
              </a:tabLst>
            </a:pPr>
            <a:r>
              <a:rPr lang="en-US" sz="2400" dirty="0">
                <a:solidFill>
                  <a:srgbClr val="001F5F"/>
                </a:solidFill>
                <a:latin typeface="Arial MT"/>
              </a:rPr>
              <a:t>Sensitive  to  small  surface  discontinuities </a:t>
            </a:r>
          </a:p>
          <a:p>
            <a:pPr marL="342900" indent="-342900" algn="just">
              <a:spcAft>
                <a:spcPts val="600"/>
              </a:spcAft>
              <a:buFont typeface="Wingdings" panose="05000000000000000000" pitchFamily="2" charset="2"/>
              <a:buChar char="Ø"/>
              <a:tabLst>
                <a:tab pos="1383665" algn="l"/>
              </a:tabLst>
            </a:pPr>
            <a:r>
              <a:rPr lang="en-US" sz="2400" dirty="0">
                <a:solidFill>
                  <a:srgbClr val="001F5F"/>
                </a:solidFill>
                <a:latin typeface="Arial MT"/>
              </a:rPr>
              <a:t>Can  inspect  metal  and  non-metal</a:t>
            </a:r>
          </a:p>
          <a:p>
            <a:pPr marL="342900" indent="-342900" algn="just">
              <a:spcAft>
                <a:spcPts val="600"/>
              </a:spcAft>
              <a:buFont typeface="Wingdings" panose="05000000000000000000" pitchFamily="2" charset="2"/>
              <a:buChar char="Ø"/>
              <a:tabLst>
                <a:tab pos="1383665" algn="l"/>
              </a:tabLst>
            </a:pPr>
            <a:r>
              <a:rPr lang="en-US" sz="2400" dirty="0">
                <a:solidFill>
                  <a:srgbClr val="001F5F"/>
                </a:solidFill>
                <a:latin typeface="Arial MT"/>
              </a:rPr>
              <a:t>Works  on  complex  geometric  shapes</a:t>
            </a:r>
          </a:p>
          <a:p>
            <a:pPr marL="342900" indent="-342900" algn="just">
              <a:spcAft>
                <a:spcPts val="600"/>
              </a:spcAft>
              <a:buFont typeface="Wingdings" panose="05000000000000000000" pitchFamily="2" charset="2"/>
              <a:buChar char="Ø"/>
              <a:tabLst>
                <a:tab pos="1383665" algn="l"/>
              </a:tabLst>
            </a:pPr>
            <a:r>
              <a:rPr lang="en-US" sz="2400" dirty="0">
                <a:solidFill>
                  <a:srgbClr val="001F5F"/>
                </a:solidFill>
                <a:latin typeface="Arial MT"/>
              </a:rPr>
              <a:t>Portable</a:t>
            </a:r>
          </a:p>
          <a:p>
            <a:pPr marL="342900" indent="-342900" algn="just">
              <a:spcAft>
                <a:spcPts val="600"/>
              </a:spcAft>
              <a:buFont typeface="Wingdings" panose="05000000000000000000" pitchFamily="2" charset="2"/>
              <a:buChar char="Ø"/>
              <a:tabLst>
                <a:tab pos="1383665" algn="l"/>
              </a:tabLst>
            </a:pPr>
            <a:r>
              <a:rPr lang="en-US" sz="2400" dirty="0">
                <a:solidFill>
                  <a:srgbClr val="001F5F"/>
                </a:solidFill>
                <a:latin typeface="Arial MT"/>
              </a:rPr>
              <a:t>Affordable  </a:t>
            </a:r>
          </a:p>
          <a:p>
            <a:pPr marL="342900" indent="-342900" algn="just">
              <a:spcAft>
                <a:spcPts val="600"/>
              </a:spcAft>
              <a:buFont typeface="Wingdings" panose="05000000000000000000" pitchFamily="2" charset="2"/>
              <a:buChar char="Ø"/>
              <a:tabLst>
                <a:tab pos="1383665" algn="l"/>
              </a:tabLst>
            </a:pPr>
            <a:r>
              <a:rPr lang="en-US" sz="2400" dirty="0">
                <a:solidFill>
                  <a:srgbClr val="001F5F"/>
                </a:solidFill>
                <a:latin typeface="Arial MT"/>
              </a:rPr>
              <a:t>Its  relatively  easy  to  use </a:t>
            </a:r>
            <a:endParaRPr lang="en-GB" dirty="0"/>
          </a:p>
        </p:txBody>
      </p:sp>
      <p:sp>
        <p:nvSpPr>
          <p:cNvPr id="2" name="Rectangle 1">
            <a:extLst>
              <a:ext uri="{FF2B5EF4-FFF2-40B4-BE49-F238E27FC236}">
                <a16:creationId xmlns:a16="http://schemas.microsoft.com/office/drawing/2014/main" id="{E5CD1668-5898-1065-4D2E-965C78EC0F7A}"/>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ADVANTAGES</a:t>
            </a:r>
          </a:p>
        </p:txBody>
      </p:sp>
      <p:sp>
        <p:nvSpPr>
          <p:cNvPr id="3" name="Slide Number Placeholder 2">
            <a:extLst>
              <a:ext uri="{FF2B5EF4-FFF2-40B4-BE49-F238E27FC236}">
                <a16:creationId xmlns:a16="http://schemas.microsoft.com/office/drawing/2014/main" id="{A47CFC00-E944-8A30-3A8E-B7EBCC9601CA}"/>
              </a:ext>
            </a:extLst>
          </p:cNvPr>
          <p:cNvSpPr>
            <a:spLocks noGrp="1"/>
          </p:cNvSpPr>
          <p:nvPr>
            <p:ph type="sldNum" sz="quarter" idx="12"/>
          </p:nvPr>
        </p:nvSpPr>
        <p:spPr/>
        <p:txBody>
          <a:bodyPr/>
          <a:lstStyle/>
          <a:p>
            <a:fld id="{F0E2D24E-3817-4463-B869-0EC5E8495482}" type="slidenum">
              <a:rPr lang="en-US" smtClean="0"/>
              <a:t>40</a:t>
            </a:fld>
            <a:endParaRPr lang="en-US"/>
          </a:p>
        </p:txBody>
      </p:sp>
      <p:pic>
        <p:nvPicPr>
          <p:cNvPr id="4098" name="Picture 2" descr="Magnaflux DPT Chemical - BDNDT.COM">
            <a:extLst>
              <a:ext uri="{FF2B5EF4-FFF2-40B4-BE49-F238E27FC236}">
                <a16:creationId xmlns:a16="http://schemas.microsoft.com/office/drawing/2014/main" id="{EFD18B04-5F9D-CAC3-7256-5A8154EABA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1422400"/>
            <a:ext cx="316865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ye Penetrant Test (DPT, LPI, PT) – Non Destructive Test | Welding &amp; NDT">
            <a:extLst>
              <a:ext uri="{FF2B5EF4-FFF2-40B4-BE49-F238E27FC236}">
                <a16:creationId xmlns:a16="http://schemas.microsoft.com/office/drawing/2014/main" id="{165FC2B5-0FA3-E61F-BBD8-45192B97B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8419"/>
          <a:stretch/>
        </p:blipFill>
        <p:spPr bwMode="auto">
          <a:xfrm>
            <a:off x="5167313" y="4657268"/>
            <a:ext cx="2466975" cy="16990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ye Penetrant Inspection | Qualtech NDE">
            <a:extLst>
              <a:ext uri="{FF2B5EF4-FFF2-40B4-BE49-F238E27FC236}">
                <a16:creationId xmlns:a16="http://schemas.microsoft.com/office/drawing/2014/main" id="{84C4A394-0F02-7D61-A1EC-0ADB2C9817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867"/>
          <a:stretch/>
        </p:blipFill>
        <p:spPr bwMode="auto">
          <a:xfrm>
            <a:off x="939800" y="4550253"/>
            <a:ext cx="3251201" cy="20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04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1755" y="1195023"/>
            <a:ext cx="9734858" cy="2923877"/>
          </a:xfrm>
          <a:prstGeom prst="rect">
            <a:avLst/>
          </a:prstGeom>
        </p:spPr>
        <p:txBody>
          <a:bodyPr wrap="square">
            <a:spAutoFit/>
          </a:bodyPr>
          <a:lstStyle/>
          <a:p>
            <a:pPr marL="342900" indent="-342900" algn="just">
              <a:spcBef>
                <a:spcPts val="1200"/>
              </a:spcBef>
              <a:buFont typeface="Wingdings" panose="05000000000000000000" pitchFamily="2" charset="2"/>
              <a:buChar char="Ø"/>
              <a:tabLst>
                <a:tab pos="1383665" algn="l"/>
              </a:tabLst>
            </a:pPr>
            <a:r>
              <a:rPr lang="en-US" sz="2400" dirty="0">
                <a:solidFill>
                  <a:srgbClr val="001F5F"/>
                </a:solidFill>
                <a:latin typeface="Arial MT"/>
              </a:rPr>
              <a:t>Only  sensitive  to  surface-breaking defects. </a:t>
            </a:r>
          </a:p>
          <a:p>
            <a:pPr marL="342900" indent="-342900" algn="just">
              <a:spcBef>
                <a:spcPts val="1200"/>
              </a:spcBef>
              <a:buFont typeface="Wingdings" panose="05000000000000000000" pitchFamily="2" charset="2"/>
              <a:buChar char="Ø"/>
              <a:tabLst>
                <a:tab pos="1383665" algn="l"/>
              </a:tabLst>
            </a:pPr>
            <a:r>
              <a:rPr lang="en-US" sz="2400" dirty="0">
                <a:solidFill>
                  <a:srgbClr val="001F5F"/>
                </a:solidFill>
                <a:latin typeface="Arial MT"/>
              </a:rPr>
              <a:t>Surface  must  be  clean  properly.</a:t>
            </a:r>
          </a:p>
          <a:p>
            <a:pPr marL="342900" indent="-342900" algn="just">
              <a:spcBef>
                <a:spcPts val="1200"/>
              </a:spcBef>
              <a:buFont typeface="Wingdings" panose="05000000000000000000" pitchFamily="2" charset="2"/>
              <a:buChar char="Ø"/>
              <a:tabLst>
                <a:tab pos="1383665" algn="l"/>
              </a:tabLst>
            </a:pPr>
            <a:r>
              <a:rPr lang="en-US" sz="2400" dirty="0">
                <a:solidFill>
                  <a:srgbClr val="001F5F"/>
                </a:solidFill>
                <a:latin typeface="Arial MT"/>
              </a:rPr>
              <a:t>Can  not  inspect  porous metal  generally.</a:t>
            </a:r>
          </a:p>
          <a:p>
            <a:pPr marL="342900" indent="-342900" algn="just">
              <a:spcBef>
                <a:spcPts val="1200"/>
              </a:spcBef>
              <a:buFont typeface="Wingdings" panose="05000000000000000000" pitchFamily="2" charset="2"/>
              <a:buChar char="Ø"/>
              <a:tabLst>
                <a:tab pos="1383665" algn="l"/>
              </a:tabLst>
            </a:pPr>
            <a:r>
              <a:rPr lang="en-US" sz="2400" dirty="0">
                <a:solidFill>
                  <a:srgbClr val="001F5F"/>
                </a:solidFill>
                <a:latin typeface="Arial MT"/>
              </a:rPr>
              <a:t>No  depth  sizing.</a:t>
            </a:r>
          </a:p>
          <a:p>
            <a:pPr marL="342900" indent="-342900" algn="just">
              <a:spcBef>
                <a:spcPts val="1200"/>
              </a:spcBef>
              <a:buFont typeface="Wingdings" panose="05000000000000000000" pitchFamily="2" charset="2"/>
              <a:buChar char="Ø"/>
              <a:tabLst>
                <a:tab pos="1383665" algn="l"/>
              </a:tabLst>
            </a:pPr>
            <a:r>
              <a:rPr lang="en-US" sz="2400" dirty="0">
                <a:solidFill>
                  <a:srgbClr val="001F5F"/>
                </a:solidFill>
                <a:latin typeface="Arial MT"/>
              </a:rPr>
              <a:t>Some  rubber and  plastics  may  be  affected  by  penetrant  material </a:t>
            </a:r>
          </a:p>
        </p:txBody>
      </p:sp>
      <p:sp>
        <p:nvSpPr>
          <p:cNvPr id="2" name="Rectangle 1">
            <a:extLst>
              <a:ext uri="{FF2B5EF4-FFF2-40B4-BE49-F238E27FC236}">
                <a16:creationId xmlns:a16="http://schemas.microsoft.com/office/drawing/2014/main" id="{E5CD1668-5898-1065-4D2E-965C78EC0F7A}"/>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LIMITATIONS</a:t>
            </a:r>
          </a:p>
        </p:txBody>
      </p:sp>
      <p:sp>
        <p:nvSpPr>
          <p:cNvPr id="3" name="Slide Number Placeholder 2">
            <a:extLst>
              <a:ext uri="{FF2B5EF4-FFF2-40B4-BE49-F238E27FC236}">
                <a16:creationId xmlns:a16="http://schemas.microsoft.com/office/drawing/2014/main" id="{BC56DB70-0D8C-2AEE-FF60-08AF052EDD39}"/>
              </a:ext>
            </a:extLst>
          </p:cNvPr>
          <p:cNvSpPr>
            <a:spLocks noGrp="1"/>
          </p:cNvSpPr>
          <p:nvPr>
            <p:ph type="sldNum" sz="quarter" idx="12"/>
          </p:nvPr>
        </p:nvSpPr>
        <p:spPr/>
        <p:txBody>
          <a:bodyPr/>
          <a:lstStyle/>
          <a:p>
            <a:fld id="{F0E2D24E-3817-4463-B869-0EC5E8495482}" type="slidenum">
              <a:rPr lang="en-US" smtClean="0"/>
              <a:t>41</a:t>
            </a:fld>
            <a:endParaRPr lang="en-US"/>
          </a:p>
        </p:txBody>
      </p:sp>
    </p:spTree>
    <p:extLst>
      <p:ext uri="{BB962C8B-B14F-4D97-AF65-F5344CB8AC3E}">
        <p14:creationId xmlns:p14="http://schemas.microsoft.com/office/powerpoint/2010/main" val="1407080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837" y="1176304"/>
            <a:ext cx="9824937" cy="4339650"/>
          </a:xfrm>
          <a:prstGeom prst="rect">
            <a:avLst/>
          </a:prstGeom>
        </p:spPr>
        <p:txBody>
          <a:bodyPr wrap="square">
            <a:spAutoFit/>
          </a:bodyPr>
          <a:lstStyle/>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When proper health and safety precautions are followed, liquid penetrant inspection operations can be completed without any harm to inspection personnel.</a:t>
            </a:r>
          </a:p>
          <a:p>
            <a:pPr marL="800100" lvl="1" indent="-342900" algn="just">
              <a:spcBef>
                <a:spcPts val="1200"/>
              </a:spcBef>
              <a:buSzPct val="120000"/>
              <a:buFont typeface="Wingdings" panose="05000000000000000000" pitchFamily="2" charset="2"/>
              <a:buChar char="Ø"/>
            </a:pPr>
            <a:r>
              <a:rPr lang="en-US" sz="2400" dirty="0">
                <a:solidFill>
                  <a:srgbClr val="001F5F"/>
                </a:solidFill>
                <a:latin typeface="Arial MT"/>
              </a:rPr>
              <a:t>Some of the most common safety concerns are:</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Review material safety datasheet.</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Proper ventilation in confined spaces</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PPE’s should be worn to protect against skin irritation</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To protect injury to eyes, do not look directly inro UV light.</a:t>
            </a:r>
          </a:p>
          <a:p>
            <a:pPr marL="1200150" lvl="2" indent="-285750" algn="just">
              <a:spcBef>
                <a:spcPts val="1200"/>
              </a:spcBef>
              <a:buSzPct val="120000"/>
              <a:buFont typeface="Arial" panose="020B0604020202020204" pitchFamily="34" charset="0"/>
              <a:buChar char="•"/>
            </a:pPr>
            <a:r>
              <a:rPr lang="en-US" sz="2400" dirty="0">
                <a:solidFill>
                  <a:srgbClr val="001F5F"/>
                </a:solidFill>
                <a:latin typeface="Arial MT"/>
              </a:rPr>
              <a:t>Ignition sources to be avoided</a:t>
            </a:r>
          </a:p>
        </p:txBody>
      </p:sp>
      <p:sp>
        <p:nvSpPr>
          <p:cNvPr id="2" name="Rectangle 1">
            <a:extLst>
              <a:ext uri="{FF2B5EF4-FFF2-40B4-BE49-F238E27FC236}">
                <a16:creationId xmlns:a16="http://schemas.microsoft.com/office/drawing/2014/main" id="{05C569A1-CD2E-E445-1D88-0F2CC41303BB}"/>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Safety Precautions</a:t>
            </a:r>
          </a:p>
        </p:txBody>
      </p:sp>
      <p:sp>
        <p:nvSpPr>
          <p:cNvPr id="5" name="Slide Number Placeholder 4">
            <a:extLst>
              <a:ext uri="{FF2B5EF4-FFF2-40B4-BE49-F238E27FC236}">
                <a16:creationId xmlns:a16="http://schemas.microsoft.com/office/drawing/2014/main" id="{6BCF5559-447F-9158-06AF-4D8975F935B9}"/>
              </a:ext>
            </a:extLst>
          </p:cNvPr>
          <p:cNvSpPr>
            <a:spLocks noGrp="1"/>
          </p:cNvSpPr>
          <p:nvPr>
            <p:ph type="sldNum" sz="quarter" idx="12"/>
          </p:nvPr>
        </p:nvSpPr>
        <p:spPr/>
        <p:txBody>
          <a:bodyPr/>
          <a:lstStyle/>
          <a:p>
            <a:fld id="{F0E2D24E-3817-4463-B869-0EC5E8495482}" type="slidenum">
              <a:rPr lang="en-US" smtClean="0"/>
              <a:t>42</a:t>
            </a:fld>
            <a:endParaRPr lang="en-US"/>
          </a:p>
        </p:txBody>
      </p:sp>
    </p:spTree>
    <p:extLst>
      <p:ext uri="{BB962C8B-B14F-4D97-AF65-F5344CB8AC3E}">
        <p14:creationId xmlns:p14="http://schemas.microsoft.com/office/powerpoint/2010/main" val="2942555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769" y="1078706"/>
            <a:ext cx="10972759" cy="4031873"/>
          </a:xfrm>
          <a:prstGeom prst="rect">
            <a:avLst/>
          </a:prstGeom>
        </p:spPr>
        <p:txBody>
          <a:bodyPr wrap="square">
            <a:spAutoFit/>
          </a:bodyPr>
          <a:lstStyle/>
          <a:p>
            <a:pPr marL="742950" lvl="1" indent="-285750" algn="just">
              <a:spcBef>
                <a:spcPts val="1200"/>
              </a:spcBef>
              <a:buSzPct val="120000"/>
              <a:buFont typeface="Arial" panose="020B0604020202020204" pitchFamily="34" charset="0"/>
              <a:buChar char="•"/>
            </a:pPr>
            <a:r>
              <a:rPr lang="en-US" sz="2400" dirty="0">
                <a:solidFill>
                  <a:srgbClr val="001F5F"/>
                </a:solidFill>
                <a:latin typeface="Arial MT"/>
              </a:rPr>
              <a:t>Dye penetrant inspection is the one of the most widely used low cost inspection method.</a:t>
            </a:r>
          </a:p>
          <a:p>
            <a:pPr marL="742950" lvl="1" indent="-285750" algn="just">
              <a:spcBef>
                <a:spcPts val="1200"/>
              </a:spcBef>
              <a:buSzPct val="120000"/>
              <a:buFont typeface="Arial" panose="020B0604020202020204" pitchFamily="34" charset="0"/>
              <a:buChar char="•"/>
            </a:pPr>
            <a:r>
              <a:rPr lang="en-US" sz="2400" dirty="0">
                <a:solidFill>
                  <a:srgbClr val="001F5F"/>
                </a:solidFill>
                <a:latin typeface="Arial MT"/>
              </a:rPr>
              <a:t>It can be used to locate all kinds of surface breaking flaws in all non-porous materials (metals, plastics, or ceramics).</a:t>
            </a:r>
          </a:p>
          <a:p>
            <a:pPr marL="742950" lvl="1" indent="-285750" algn="just">
              <a:spcBef>
                <a:spcPts val="1200"/>
              </a:spcBef>
              <a:buSzPct val="120000"/>
              <a:buFont typeface="Arial" panose="020B0604020202020204" pitchFamily="34" charset="0"/>
              <a:buChar char="•"/>
            </a:pPr>
            <a:r>
              <a:rPr lang="en-US" sz="2400" dirty="0">
                <a:solidFill>
                  <a:srgbClr val="001F5F"/>
                </a:solidFill>
                <a:latin typeface="Arial MT"/>
              </a:rPr>
              <a:t>Penetrants are classified on the basis of their physical properties, removal techniques, and their strength of indication.</a:t>
            </a:r>
          </a:p>
          <a:p>
            <a:pPr marL="742950" lvl="1" indent="-285750" algn="just">
              <a:spcBef>
                <a:spcPts val="1200"/>
              </a:spcBef>
              <a:buSzPct val="120000"/>
              <a:buFont typeface="Arial" panose="020B0604020202020204" pitchFamily="34" charset="0"/>
              <a:buChar char="•"/>
            </a:pPr>
            <a:r>
              <a:rPr lang="en-US" sz="2400" dirty="0">
                <a:solidFill>
                  <a:srgbClr val="001F5F"/>
                </a:solidFill>
                <a:latin typeface="Arial MT"/>
              </a:rPr>
              <a:t>Developers are classified on the basis of the method of their application.</a:t>
            </a:r>
          </a:p>
          <a:p>
            <a:pPr marL="742950" lvl="1" indent="-285750" algn="just">
              <a:spcBef>
                <a:spcPts val="1200"/>
              </a:spcBef>
              <a:buSzPct val="120000"/>
              <a:buFont typeface="Arial" panose="020B0604020202020204" pitchFamily="34" charset="0"/>
              <a:buChar char="•"/>
            </a:pPr>
            <a:r>
              <a:rPr lang="en-US" sz="2400" dirty="0">
                <a:solidFill>
                  <a:srgbClr val="001F5F"/>
                </a:solidFill>
                <a:latin typeface="Arial MT"/>
              </a:rPr>
              <a:t>Proper health and safety precautions must be followed while performing this test.</a:t>
            </a:r>
            <a:endParaRPr lang="en-GB" dirty="0"/>
          </a:p>
        </p:txBody>
      </p:sp>
      <p:sp>
        <p:nvSpPr>
          <p:cNvPr id="2" name="Rectangle 1">
            <a:extLst>
              <a:ext uri="{FF2B5EF4-FFF2-40B4-BE49-F238E27FC236}">
                <a16:creationId xmlns:a16="http://schemas.microsoft.com/office/drawing/2014/main" id="{228B50BF-F64C-0D7C-4A32-CF59C1CAC8D4}"/>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Summary</a:t>
            </a:r>
          </a:p>
        </p:txBody>
      </p:sp>
      <p:sp>
        <p:nvSpPr>
          <p:cNvPr id="4" name="Slide Number Placeholder 3">
            <a:extLst>
              <a:ext uri="{FF2B5EF4-FFF2-40B4-BE49-F238E27FC236}">
                <a16:creationId xmlns:a16="http://schemas.microsoft.com/office/drawing/2014/main" id="{831F4518-8953-731E-8891-6C3BF8BA4A5B}"/>
              </a:ext>
            </a:extLst>
          </p:cNvPr>
          <p:cNvSpPr>
            <a:spLocks noGrp="1"/>
          </p:cNvSpPr>
          <p:nvPr>
            <p:ph type="sldNum" sz="quarter" idx="12"/>
          </p:nvPr>
        </p:nvSpPr>
        <p:spPr/>
        <p:txBody>
          <a:bodyPr/>
          <a:lstStyle/>
          <a:p>
            <a:fld id="{F0E2D24E-3817-4463-B869-0EC5E8495482}" type="slidenum">
              <a:rPr lang="en-US" smtClean="0"/>
              <a:t>43</a:t>
            </a:fld>
            <a:endParaRPr lang="en-US"/>
          </a:p>
        </p:txBody>
      </p:sp>
      <p:pic>
        <p:nvPicPr>
          <p:cNvPr id="5" name="Picture 6" descr="Dye Penetrant Testing, Liquid Penetrant Testing in India">
            <a:extLst>
              <a:ext uri="{FF2B5EF4-FFF2-40B4-BE49-F238E27FC236}">
                <a16:creationId xmlns:a16="http://schemas.microsoft.com/office/drawing/2014/main" id="{EE6A30FF-0019-FFF0-E525-5A64D9874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187" y="4775200"/>
            <a:ext cx="3167227" cy="194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19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422671" y="1355996"/>
            <a:ext cx="9696044" cy="4339650"/>
          </a:xfrm>
          <a:prstGeom prst="rect">
            <a:avLst/>
          </a:prstGeom>
        </p:spPr>
        <p:txBody>
          <a:bodyPr wrap="square">
            <a:spAutoFit/>
          </a:bodyPr>
          <a:lstStyle/>
          <a:p>
            <a:pPr algn="just">
              <a:spcBef>
                <a:spcPts val="1200"/>
              </a:spcBef>
              <a:buSzPct val="120000"/>
            </a:pPr>
            <a:r>
              <a:rPr lang="en-US" sz="2400" dirty="0">
                <a:solidFill>
                  <a:srgbClr val="001F5F"/>
                </a:solidFill>
                <a:latin typeface="Arial MT"/>
                <a:hlinkClick r:id="rId3"/>
              </a:rPr>
              <a:t>https://www.youtube.com/watch?v=DysflzHNy4Y&amp;list=PLN_g_HrGTvQ0284U-3o8ugL98f8v6uE0-&amp;index=8</a:t>
            </a:r>
            <a:endParaRPr lang="en-US" sz="2400" dirty="0">
              <a:solidFill>
                <a:srgbClr val="001F5F"/>
              </a:solidFill>
              <a:latin typeface="Arial MT"/>
            </a:endParaRPr>
          </a:p>
          <a:p>
            <a:pPr algn="just">
              <a:spcBef>
                <a:spcPts val="1200"/>
              </a:spcBef>
              <a:buSzPct val="120000"/>
            </a:pPr>
            <a:r>
              <a:rPr lang="en-US" sz="2400" dirty="0">
                <a:solidFill>
                  <a:srgbClr val="001F5F"/>
                </a:solidFill>
                <a:latin typeface="Arial MT"/>
                <a:hlinkClick r:id="rId4"/>
              </a:rPr>
              <a:t>https://www.youtube.com/watch?v=8I1onrUqjDA&amp;ab_channel=NDTChannel</a:t>
            </a:r>
            <a:endParaRPr lang="en-US" sz="2400" dirty="0">
              <a:solidFill>
                <a:srgbClr val="001F5F"/>
              </a:solidFill>
              <a:latin typeface="Arial MT"/>
            </a:endParaRPr>
          </a:p>
          <a:p>
            <a:pPr algn="just">
              <a:spcBef>
                <a:spcPts val="1200"/>
              </a:spcBef>
              <a:buSzPct val="120000"/>
            </a:pPr>
            <a:r>
              <a:rPr lang="en-US" sz="2400" dirty="0">
                <a:solidFill>
                  <a:srgbClr val="001F5F"/>
                </a:solidFill>
                <a:latin typeface="Arial MT"/>
                <a:hlinkClick r:id="rId5"/>
              </a:rPr>
              <a:t>https://www.youtube.com/watch?v=8I1onrUqjDA</a:t>
            </a:r>
            <a:endParaRPr lang="en-US" sz="2400" dirty="0">
              <a:solidFill>
                <a:srgbClr val="001F5F"/>
              </a:solidFill>
              <a:latin typeface="Arial MT"/>
            </a:endParaRPr>
          </a:p>
          <a:p>
            <a:pPr algn="just">
              <a:spcBef>
                <a:spcPts val="1200"/>
              </a:spcBef>
              <a:buSzPct val="120000"/>
            </a:pPr>
            <a:r>
              <a:rPr lang="en-US" sz="2400" dirty="0">
                <a:solidFill>
                  <a:srgbClr val="001F5F"/>
                </a:solidFill>
                <a:latin typeface="Arial MT"/>
                <a:hlinkClick r:id="rId6"/>
              </a:rPr>
              <a:t>https://www.youtube.com/watch?v=1cl2ULh0_ss</a:t>
            </a:r>
            <a:endParaRPr lang="en-US" sz="2400" dirty="0">
              <a:solidFill>
                <a:srgbClr val="001F5F"/>
              </a:solidFill>
              <a:latin typeface="Arial MT"/>
            </a:endParaRPr>
          </a:p>
          <a:p>
            <a:pPr algn="just">
              <a:spcBef>
                <a:spcPts val="1200"/>
              </a:spcBef>
              <a:buSzPct val="120000"/>
            </a:pPr>
            <a:r>
              <a:rPr lang="en-US" sz="2400" dirty="0">
                <a:solidFill>
                  <a:srgbClr val="001F5F"/>
                </a:solidFill>
                <a:latin typeface="Arial MT"/>
                <a:hlinkClick r:id="rId7"/>
              </a:rPr>
              <a:t>https://www.youtube.com/watch?v=mIXIcR59dRE</a:t>
            </a:r>
            <a:endParaRPr lang="en-US" sz="2400" dirty="0">
              <a:solidFill>
                <a:srgbClr val="001F5F"/>
              </a:solidFill>
              <a:latin typeface="Arial MT"/>
            </a:endParaRPr>
          </a:p>
          <a:p>
            <a:pPr algn="just">
              <a:spcBef>
                <a:spcPts val="1200"/>
              </a:spcBef>
              <a:buSzPct val="120000"/>
            </a:pPr>
            <a:r>
              <a:rPr lang="en-US" sz="2400" dirty="0">
                <a:solidFill>
                  <a:srgbClr val="001F5F"/>
                </a:solidFill>
                <a:latin typeface="Arial MT"/>
                <a:hlinkClick r:id="rId8"/>
              </a:rPr>
              <a:t>https://www.youtube.com/watch?v=E8ebW1aNTyw</a:t>
            </a:r>
            <a:endParaRPr lang="en-US" sz="2400" dirty="0">
              <a:solidFill>
                <a:srgbClr val="001F5F"/>
              </a:solidFill>
              <a:latin typeface="Arial MT"/>
            </a:endParaRPr>
          </a:p>
          <a:p>
            <a:pPr algn="just">
              <a:spcBef>
                <a:spcPts val="1200"/>
              </a:spcBef>
              <a:buSzPct val="120000"/>
            </a:pPr>
            <a:endParaRPr lang="en-US" sz="2400" dirty="0">
              <a:solidFill>
                <a:srgbClr val="001F5F"/>
              </a:solidFill>
              <a:latin typeface="Arial MT"/>
            </a:endParaRPr>
          </a:p>
        </p:txBody>
      </p:sp>
      <p:sp>
        <p:nvSpPr>
          <p:cNvPr id="2" name="Rectangle 1">
            <a:extLst>
              <a:ext uri="{FF2B5EF4-FFF2-40B4-BE49-F238E27FC236}">
                <a16:creationId xmlns:a16="http://schemas.microsoft.com/office/drawing/2014/main" id="{364D12C3-40CE-A659-827B-D07F2DAF878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Reference Links</a:t>
            </a:r>
          </a:p>
        </p:txBody>
      </p:sp>
      <p:sp>
        <p:nvSpPr>
          <p:cNvPr id="4" name="Slide Number Placeholder 3">
            <a:extLst>
              <a:ext uri="{FF2B5EF4-FFF2-40B4-BE49-F238E27FC236}">
                <a16:creationId xmlns:a16="http://schemas.microsoft.com/office/drawing/2014/main" id="{513AA4D1-9EC0-D06C-7FCF-27CAA7B17ED0}"/>
              </a:ext>
            </a:extLst>
          </p:cNvPr>
          <p:cNvSpPr>
            <a:spLocks noGrp="1"/>
          </p:cNvSpPr>
          <p:nvPr>
            <p:ph type="sldNum" sz="quarter" idx="12"/>
          </p:nvPr>
        </p:nvSpPr>
        <p:spPr/>
        <p:txBody>
          <a:bodyPr/>
          <a:lstStyle/>
          <a:p>
            <a:fld id="{F0E2D24E-3817-4463-B869-0EC5E8495482}" type="slidenum">
              <a:rPr lang="en-US" smtClean="0"/>
              <a:t>44</a:t>
            </a:fld>
            <a:endParaRPr lang="en-US"/>
          </a:p>
        </p:txBody>
      </p:sp>
    </p:spTree>
    <p:extLst>
      <p:ext uri="{BB962C8B-B14F-4D97-AF65-F5344CB8AC3E}">
        <p14:creationId xmlns:p14="http://schemas.microsoft.com/office/powerpoint/2010/main" val="417888514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5360" y="2921168"/>
            <a:ext cx="4565057" cy="1015663"/>
          </a:xfrm>
          <a:prstGeom prst="rect">
            <a:avLst/>
          </a:prstGeom>
        </p:spPr>
        <p:txBody>
          <a:bodyPr wrap="square">
            <a:spAutoFit/>
          </a:bodyPr>
          <a:lstStyle/>
          <a:p>
            <a:pPr lvl="1" algn="ctr">
              <a:spcBef>
                <a:spcPts val="1200"/>
              </a:spcBef>
              <a:buSzPct val="120000"/>
            </a:pPr>
            <a:r>
              <a:rPr lang="en-US" sz="6000" b="1" dirty="0">
                <a:solidFill>
                  <a:srgbClr val="001F5F"/>
                </a:solidFill>
                <a:latin typeface="Arial MT"/>
              </a:rPr>
              <a:t>Thank You</a:t>
            </a:r>
            <a:endParaRPr lang="en-GB" sz="4800" b="1" dirty="0"/>
          </a:p>
        </p:txBody>
      </p:sp>
      <p:sp>
        <p:nvSpPr>
          <p:cNvPr id="4" name="Slide Number Placeholder 3">
            <a:extLst>
              <a:ext uri="{FF2B5EF4-FFF2-40B4-BE49-F238E27FC236}">
                <a16:creationId xmlns:a16="http://schemas.microsoft.com/office/drawing/2014/main" id="{831F4518-8953-731E-8891-6C3BF8BA4A5B}"/>
              </a:ext>
            </a:extLst>
          </p:cNvPr>
          <p:cNvSpPr>
            <a:spLocks noGrp="1"/>
          </p:cNvSpPr>
          <p:nvPr>
            <p:ph type="sldNum" sz="quarter" idx="12"/>
          </p:nvPr>
        </p:nvSpPr>
        <p:spPr/>
        <p:txBody>
          <a:bodyPr/>
          <a:lstStyle/>
          <a:p>
            <a:fld id="{F0E2D24E-3817-4463-B869-0EC5E8495482}" type="slidenum">
              <a:rPr lang="en-US" smtClean="0"/>
              <a:t>45</a:t>
            </a:fld>
            <a:endParaRPr lang="en-US"/>
          </a:p>
        </p:txBody>
      </p:sp>
    </p:spTree>
    <p:extLst>
      <p:ext uri="{BB962C8B-B14F-4D97-AF65-F5344CB8AC3E}">
        <p14:creationId xmlns:p14="http://schemas.microsoft.com/office/powerpoint/2010/main" val="230936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857" y="2571456"/>
            <a:ext cx="9474611" cy="1169551"/>
          </a:xfrm>
          <a:prstGeom prst="rect">
            <a:avLst/>
          </a:prstGeom>
        </p:spPr>
        <p:txBody>
          <a:bodyPr wrap="square">
            <a:spAutoFit/>
          </a:bodyPr>
          <a:lstStyle/>
          <a:p>
            <a:pPr marL="12700" marR="6985" algn="ctr">
              <a:lnSpc>
                <a:spcPct val="150000"/>
              </a:lnSpc>
              <a:spcBef>
                <a:spcPts val="815"/>
              </a:spcBef>
            </a:pPr>
            <a:r>
              <a:rPr lang="en-GB" dirty="0">
                <a:solidFill>
                  <a:srgbClr val="001F5F"/>
                </a:solidFill>
                <a:latin typeface="Arial MT"/>
                <a:cs typeface="Arial MT"/>
              </a:rPr>
              <a:t>The</a:t>
            </a:r>
            <a:r>
              <a:rPr lang="en-GB" spc="5" dirty="0">
                <a:solidFill>
                  <a:srgbClr val="001F5F"/>
                </a:solidFill>
                <a:latin typeface="Arial MT"/>
                <a:cs typeface="Arial MT"/>
              </a:rPr>
              <a:t> </a:t>
            </a:r>
            <a:r>
              <a:rPr lang="en-GB" spc="-5" dirty="0">
                <a:solidFill>
                  <a:srgbClr val="001F5F"/>
                </a:solidFill>
                <a:latin typeface="Arial MT"/>
                <a:cs typeface="Arial MT"/>
              </a:rPr>
              <a:t>objective</a:t>
            </a:r>
            <a:r>
              <a:rPr lang="en-GB" dirty="0">
                <a:solidFill>
                  <a:srgbClr val="001F5F"/>
                </a:solidFill>
                <a:latin typeface="Arial MT"/>
                <a:cs typeface="Arial MT"/>
              </a:rPr>
              <a:t> </a:t>
            </a:r>
            <a:r>
              <a:rPr lang="en-GB" spc="-10" dirty="0">
                <a:solidFill>
                  <a:srgbClr val="001F5F"/>
                </a:solidFill>
                <a:latin typeface="Arial MT"/>
                <a:cs typeface="Arial MT"/>
              </a:rPr>
              <a:t>of</a:t>
            </a:r>
            <a:r>
              <a:rPr lang="en-GB" spc="-5" dirty="0">
                <a:solidFill>
                  <a:srgbClr val="001F5F"/>
                </a:solidFill>
                <a:latin typeface="Arial MT"/>
                <a:cs typeface="Arial MT"/>
              </a:rPr>
              <a:t> this</a:t>
            </a:r>
            <a:r>
              <a:rPr lang="en-GB" dirty="0">
                <a:solidFill>
                  <a:srgbClr val="001F5F"/>
                </a:solidFill>
                <a:latin typeface="Arial MT"/>
                <a:cs typeface="Arial MT"/>
              </a:rPr>
              <a:t> training</a:t>
            </a:r>
            <a:r>
              <a:rPr lang="en-GB" spc="5" dirty="0">
                <a:solidFill>
                  <a:srgbClr val="001F5F"/>
                </a:solidFill>
                <a:latin typeface="Arial MT"/>
                <a:cs typeface="Arial MT"/>
              </a:rPr>
              <a:t> </a:t>
            </a:r>
            <a:r>
              <a:rPr lang="en-GB" dirty="0">
                <a:solidFill>
                  <a:srgbClr val="001F5F"/>
                </a:solidFill>
                <a:latin typeface="Arial MT"/>
                <a:cs typeface="Arial MT"/>
              </a:rPr>
              <a:t>is</a:t>
            </a:r>
            <a:r>
              <a:rPr lang="en-GB" spc="5" dirty="0">
                <a:solidFill>
                  <a:srgbClr val="001F5F"/>
                </a:solidFill>
                <a:latin typeface="Arial MT"/>
                <a:cs typeface="Arial MT"/>
              </a:rPr>
              <a:t> </a:t>
            </a:r>
            <a:r>
              <a:rPr lang="en-GB" dirty="0">
                <a:solidFill>
                  <a:srgbClr val="001F5F"/>
                </a:solidFill>
                <a:latin typeface="Arial MT"/>
                <a:cs typeface="Arial MT"/>
              </a:rPr>
              <a:t>to</a:t>
            </a:r>
            <a:r>
              <a:rPr lang="en-GB" spc="5" dirty="0">
                <a:solidFill>
                  <a:srgbClr val="001F5F"/>
                </a:solidFill>
                <a:latin typeface="Arial MT"/>
                <a:cs typeface="Arial MT"/>
              </a:rPr>
              <a:t> </a:t>
            </a:r>
            <a:r>
              <a:rPr lang="en-GB" spc="-5" dirty="0">
                <a:solidFill>
                  <a:srgbClr val="001F5F"/>
                </a:solidFill>
                <a:latin typeface="Arial MT"/>
                <a:cs typeface="Arial MT"/>
              </a:rPr>
              <a:t>establish</a:t>
            </a:r>
            <a:r>
              <a:rPr lang="en-GB" dirty="0">
                <a:solidFill>
                  <a:srgbClr val="001F5F"/>
                </a:solidFill>
                <a:latin typeface="Arial MT"/>
                <a:cs typeface="Arial MT"/>
              </a:rPr>
              <a:t> </a:t>
            </a:r>
            <a:r>
              <a:rPr lang="en-GB" spc="-5" dirty="0">
                <a:solidFill>
                  <a:srgbClr val="001F5F"/>
                </a:solidFill>
                <a:latin typeface="Arial MT"/>
                <a:cs typeface="Arial MT"/>
              </a:rPr>
              <a:t>familiarization</a:t>
            </a:r>
            <a:r>
              <a:rPr lang="en-GB" dirty="0">
                <a:solidFill>
                  <a:srgbClr val="001F5F"/>
                </a:solidFill>
                <a:latin typeface="Arial MT"/>
                <a:cs typeface="Arial MT"/>
              </a:rPr>
              <a:t> </a:t>
            </a:r>
            <a:r>
              <a:rPr lang="en-GB" spc="-5" dirty="0">
                <a:solidFill>
                  <a:srgbClr val="001F5F"/>
                </a:solidFill>
                <a:latin typeface="Arial MT"/>
                <a:cs typeface="Arial MT"/>
              </a:rPr>
              <a:t>and </a:t>
            </a:r>
            <a:r>
              <a:rPr lang="en-GB" dirty="0">
                <a:solidFill>
                  <a:srgbClr val="001F5F"/>
                </a:solidFill>
                <a:latin typeface="Arial MT"/>
                <a:cs typeface="Arial MT"/>
              </a:rPr>
              <a:t> understanding</a:t>
            </a:r>
            <a:r>
              <a:rPr lang="en-GB" spc="-40" dirty="0">
                <a:solidFill>
                  <a:srgbClr val="001F5F"/>
                </a:solidFill>
                <a:latin typeface="Arial MT"/>
                <a:cs typeface="Arial MT"/>
              </a:rPr>
              <a:t> </a:t>
            </a:r>
            <a:r>
              <a:rPr lang="en-GB" spc="-10" dirty="0">
                <a:solidFill>
                  <a:srgbClr val="001F5F"/>
                </a:solidFill>
                <a:latin typeface="Arial MT"/>
                <a:cs typeface="Arial MT"/>
              </a:rPr>
              <a:t>of</a:t>
            </a:r>
            <a:r>
              <a:rPr lang="en-GB" spc="-30" dirty="0">
                <a:solidFill>
                  <a:srgbClr val="001F5F"/>
                </a:solidFill>
                <a:latin typeface="Arial MT"/>
                <a:cs typeface="Arial MT"/>
              </a:rPr>
              <a:t> </a:t>
            </a:r>
            <a:r>
              <a:rPr lang="en-GB" spc="-5" dirty="0">
                <a:solidFill>
                  <a:srgbClr val="001F5F"/>
                </a:solidFill>
                <a:latin typeface="Arial MT"/>
                <a:cs typeface="Arial MT"/>
              </a:rPr>
              <a:t>attendees</a:t>
            </a:r>
            <a:r>
              <a:rPr lang="en-GB" spc="-35" dirty="0">
                <a:solidFill>
                  <a:srgbClr val="001F5F"/>
                </a:solidFill>
                <a:latin typeface="Arial MT"/>
                <a:cs typeface="Arial MT"/>
              </a:rPr>
              <a:t> </a:t>
            </a:r>
            <a:r>
              <a:rPr lang="en-GB" dirty="0">
                <a:solidFill>
                  <a:srgbClr val="001F5F"/>
                </a:solidFill>
                <a:latin typeface="Arial MT"/>
                <a:cs typeface="Arial MT"/>
              </a:rPr>
              <a:t>about </a:t>
            </a:r>
            <a:r>
              <a:rPr lang="en-GB" spc="-5" dirty="0">
                <a:solidFill>
                  <a:srgbClr val="001F5F"/>
                </a:solidFill>
                <a:latin typeface="Arial MT"/>
                <a:cs typeface="Arial MT"/>
              </a:rPr>
              <a:t>Dye Penetrant Testing (DPT).</a:t>
            </a:r>
            <a:endParaRPr lang="en-GB" sz="2000" dirty="0">
              <a:latin typeface="Arial MT"/>
              <a:cs typeface="Arial MT"/>
            </a:endParaRPr>
          </a:p>
          <a:p>
            <a:pPr>
              <a:lnSpc>
                <a:spcPct val="100000"/>
              </a:lnSpc>
              <a:spcBef>
                <a:spcPts val="40"/>
              </a:spcBef>
            </a:pPr>
            <a:endParaRPr lang="en-GB" sz="1600" dirty="0">
              <a:latin typeface="Arial MT"/>
              <a:cs typeface="Arial MT"/>
            </a:endParaRPr>
          </a:p>
        </p:txBody>
      </p:sp>
      <p:sp>
        <p:nvSpPr>
          <p:cNvPr id="2" name="Rectangle 1">
            <a:extLst>
              <a:ext uri="{FF2B5EF4-FFF2-40B4-BE49-F238E27FC236}">
                <a16:creationId xmlns:a16="http://schemas.microsoft.com/office/drawing/2014/main" id="{824E0694-243F-3955-F0BD-D0B225E9F51E}"/>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LEARNING OBJECTIVES</a:t>
            </a:r>
          </a:p>
        </p:txBody>
      </p:sp>
      <p:sp>
        <p:nvSpPr>
          <p:cNvPr id="3" name="Slide Number Placeholder 2">
            <a:extLst>
              <a:ext uri="{FF2B5EF4-FFF2-40B4-BE49-F238E27FC236}">
                <a16:creationId xmlns:a16="http://schemas.microsoft.com/office/drawing/2014/main" id="{BDD0103E-DCC3-4ABF-1086-3224EDFD1E83}"/>
              </a:ext>
            </a:extLst>
          </p:cNvPr>
          <p:cNvSpPr>
            <a:spLocks noGrp="1"/>
          </p:cNvSpPr>
          <p:nvPr>
            <p:ph type="sldNum" sz="quarter" idx="12"/>
          </p:nvPr>
        </p:nvSpPr>
        <p:spPr/>
        <p:txBody>
          <a:bodyPr/>
          <a:lstStyle/>
          <a:p>
            <a:fld id="{F0E2D24E-3817-4463-B869-0EC5E8495482}" type="slidenum">
              <a:rPr lang="en-US" smtClean="0"/>
              <a:t>5</a:t>
            </a:fld>
            <a:endParaRPr lang="en-US"/>
          </a:p>
        </p:txBody>
      </p:sp>
    </p:spTree>
    <p:extLst>
      <p:ext uri="{BB962C8B-B14F-4D97-AF65-F5344CB8AC3E}">
        <p14:creationId xmlns:p14="http://schemas.microsoft.com/office/powerpoint/2010/main" val="347382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2742" y="1130935"/>
            <a:ext cx="8161378" cy="4596130"/>
          </a:xfrm>
          <a:prstGeom prst="rect">
            <a:avLst/>
          </a:prstGeom>
        </p:spPr>
        <p:txBody>
          <a:bodyPr wrap="square">
            <a:spAutoFit/>
          </a:bodyPr>
          <a:lstStyle/>
          <a:p>
            <a:pPr marL="12700">
              <a:lnSpc>
                <a:spcPct val="100000"/>
              </a:lnSpc>
              <a:spcBef>
                <a:spcPts val="895"/>
              </a:spcBef>
            </a:pPr>
            <a:r>
              <a:rPr lang="en-GB" spc="-5" dirty="0">
                <a:solidFill>
                  <a:srgbClr val="001F5F"/>
                </a:solidFill>
                <a:latin typeface="Arial" panose="020B0604020202020204" pitchFamily="34" charset="0"/>
                <a:cs typeface="Arial" panose="020B0604020202020204" pitchFamily="34" charset="0"/>
              </a:rPr>
              <a:t>The</a:t>
            </a:r>
            <a:r>
              <a:rPr lang="en-GB" dirty="0">
                <a:solidFill>
                  <a:srgbClr val="001F5F"/>
                </a:solidFill>
                <a:latin typeface="Arial" panose="020B0604020202020204" pitchFamily="34" charset="0"/>
                <a:cs typeface="Arial" panose="020B0604020202020204" pitchFamily="34" charset="0"/>
              </a:rPr>
              <a:t> </a:t>
            </a:r>
            <a:r>
              <a:rPr lang="en-GB" spc="-5" dirty="0">
                <a:solidFill>
                  <a:srgbClr val="001F5F"/>
                </a:solidFill>
                <a:latin typeface="Arial" panose="020B0604020202020204" pitchFamily="34" charset="0"/>
                <a:cs typeface="Arial" panose="020B0604020202020204" pitchFamily="34" charset="0"/>
              </a:rPr>
              <a:t>training</a:t>
            </a:r>
            <a:r>
              <a:rPr lang="en-GB" spc="15" dirty="0">
                <a:solidFill>
                  <a:srgbClr val="001F5F"/>
                </a:solidFill>
                <a:latin typeface="Arial" panose="020B0604020202020204" pitchFamily="34" charset="0"/>
                <a:cs typeface="Arial" panose="020B0604020202020204" pitchFamily="34" charset="0"/>
              </a:rPr>
              <a:t> </a:t>
            </a:r>
            <a:r>
              <a:rPr lang="en-GB" spc="-5" dirty="0">
                <a:solidFill>
                  <a:srgbClr val="001F5F"/>
                </a:solidFill>
                <a:latin typeface="Arial" panose="020B0604020202020204" pitchFamily="34" charset="0"/>
                <a:cs typeface="Arial" panose="020B0604020202020204" pitchFamily="34" charset="0"/>
              </a:rPr>
              <a:t>course</a:t>
            </a:r>
            <a:r>
              <a:rPr lang="en-GB" spc="5" dirty="0">
                <a:solidFill>
                  <a:srgbClr val="001F5F"/>
                </a:solidFill>
                <a:latin typeface="Arial" panose="020B0604020202020204" pitchFamily="34" charset="0"/>
                <a:cs typeface="Arial" panose="020B0604020202020204" pitchFamily="34" charset="0"/>
              </a:rPr>
              <a:t> </a:t>
            </a:r>
            <a:r>
              <a:rPr lang="en-GB" spc="-5" dirty="0">
                <a:solidFill>
                  <a:srgbClr val="001F5F"/>
                </a:solidFill>
                <a:latin typeface="Arial" panose="020B0604020202020204" pitchFamily="34" charset="0"/>
                <a:cs typeface="Arial" panose="020B0604020202020204" pitchFamily="34" charset="0"/>
              </a:rPr>
              <a:t>is</a:t>
            </a:r>
            <a:r>
              <a:rPr lang="en-GB" spc="-10" dirty="0">
                <a:solidFill>
                  <a:srgbClr val="001F5F"/>
                </a:solidFill>
                <a:latin typeface="Arial" panose="020B0604020202020204" pitchFamily="34" charset="0"/>
                <a:cs typeface="Arial" panose="020B0604020202020204" pitchFamily="34" charset="0"/>
              </a:rPr>
              <a:t> </a:t>
            </a:r>
            <a:r>
              <a:rPr lang="en-GB" spc="-5" dirty="0">
                <a:solidFill>
                  <a:srgbClr val="001F5F"/>
                </a:solidFill>
                <a:latin typeface="Arial" panose="020B0604020202020204" pitchFamily="34" charset="0"/>
                <a:cs typeface="Arial" panose="020B0604020202020204" pitchFamily="34" charset="0"/>
              </a:rPr>
              <a:t>scheduled</a:t>
            </a:r>
            <a:r>
              <a:rPr lang="en-GB" spc="5" dirty="0">
                <a:solidFill>
                  <a:srgbClr val="001F5F"/>
                </a:solidFill>
                <a:latin typeface="Arial" panose="020B0604020202020204" pitchFamily="34" charset="0"/>
                <a:cs typeface="Arial" panose="020B0604020202020204" pitchFamily="34" charset="0"/>
              </a:rPr>
              <a:t> </a:t>
            </a:r>
            <a:r>
              <a:rPr lang="en-GB" spc="-5" dirty="0">
                <a:solidFill>
                  <a:srgbClr val="001F5F"/>
                </a:solidFill>
                <a:latin typeface="Arial" panose="020B0604020202020204" pitchFamily="34" charset="0"/>
                <a:cs typeface="Arial" panose="020B0604020202020204" pitchFamily="34" charset="0"/>
              </a:rPr>
              <a:t>for</a:t>
            </a:r>
            <a:r>
              <a:rPr lang="en-GB" spc="5" dirty="0">
                <a:solidFill>
                  <a:srgbClr val="001F5F"/>
                </a:solidFill>
                <a:latin typeface="Arial" panose="020B0604020202020204" pitchFamily="34" charset="0"/>
                <a:cs typeface="Arial" panose="020B0604020202020204" pitchFamily="34" charset="0"/>
              </a:rPr>
              <a:t> 2</a:t>
            </a:r>
            <a:r>
              <a:rPr lang="en-GB" dirty="0">
                <a:solidFill>
                  <a:srgbClr val="001F5F"/>
                </a:solidFill>
                <a:latin typeface="Arial" panose="020B0604020202020204" pitchFamily="34" charset="0"/>
                <a:cs typeface="Arial" panose="020B0604020202020204" pitchFamily="34" charset="0"/>
              </a:rPr>
              <a:t>-3</a:t>
            </a:r>
            <a:r>
              <a:rPr lang="en-GB" spc="5" dirty="0">
                <a:solidFill>
                  <a:srgbClr val="001F5F"/>
                </a:solidFill>
                <a:latin typeface="Arial" panose="020B0604020202020204" pitchFamily="34" charset="0"/>
                <a:cs typeface="Arial" panose="020B0604020202020204" pitchFamily="34" charset="0"/>
              </a:rPr>
              <a:t> </a:t>
            </a:r>
            <a:r>
              <a:rPr lang="en-GB" spc="-10" dirty="0">
                <a:solidFill>
                  <a:srgbClr val="001F5F"/>
                </a:solidFill>
                <a:latin typeface="Arial" panose="020B0604020202020204" pitchFamily="34" charset="0"/>
                <a:cs typeface="Arial" panose="020B0604020202020204" pitchFamily="34" charset="0"/>
              </a:rPr>
              <a:t>Hours</a:t>
            </a:r>
            <a:endParaRPr lang="en-GB" dirty="0">
              <a:latin typeface="Arial" panose="020B0604020202020204" pitchFamily="34" charset="0"/>
              <a:cs typeface="Arial" panose="020B0604020202020204" pitchFamily="34" charset="0"/>
            </a:endParaRPr>
          </a:p>
          <a:p>
            <a:pPr marL="12700">
              <a:lnSpc>
                <a:spcPct val="100000"/>
              </a:lnSpc>
              <a:spcBef>
                <a:spcPts val="850"/>
              </a:spcBef>
            </a:pPr>
            <a:r>
              <a:rPr lang="en-GB" b="1" spc="-5" dirty="0">
                <a:solidFill>
                  <a:srgbClr val="001F5F"/>
                </a:solidFill>
                <a:latin typeface="Arial" panose="020B0604020202020204" pitchFamily="34" charset="0"/>
                <a:cs typeface="Arial" panose="020B0604020202020204" pitchFamily="34" charset="0"/>
              </a:rPr>
              <a:t>Training</a:t>
            </a:r>
            <a:r>
              <a:rPr lang="en-GB" b="1" spc="-20" dirty="0">
                <a:solidFill>
                  <a:srgbClr val="001F5F"/>
                </a:solidFill>
                <a:latin typeface="Arial" panose="020B0604020202020204" pitchFamily="34" charset="0"/>
                <a:cs typeface="Arial" panose="020B0604020202020204" pitchFamily="34" charset="0"/>
              </a:rPr>
              <a:t> </a:t>
            </a:r>
            <a:r>
              <a:rPr lang="en-GB" b="1" dirty="0">
                <a:solidFill>
                  <a:srgbClr val="001F5F"/>
                </a:solidFill>
                <a:latin typeface="Arial" panose="020B0604020202020204" pitchFamily="34" charset="0"/>
                <a:cs typeface="Arial" panose="020B0604020202020204" pitchFamily="34" charset="0"/>
              </a:rPr>
              <a:t>Starts</a:t>
            </a:r>
            <a:r>
              <a:rPr lang="en-GB" b="1" spc="-25" dirty="0">
                <a:solidFill>
                  <a:srgbClr val="001F5F"/>
                </a:solidFill>
                <a:latin typeface="Arial" panose="020B0604020202020204" pitchFamily="34" charset="0"/>
                <a:cs typeface="Arial" panose="020B0604020202020204" pitchFamily="34" charset="0"/>
              </a:rPr>
              <a:t> </a:t>
            </a:r>
            <a:r>
              <a:rPr lang="en-GB" b="1" spc="-5" dirty="0">
                <a:solidFill>
                  <a:srgbClr val="001F5F"/>
                </a:solidFill>
                <a:latin typeface="Arial" panose="020B0604020202020204" pitchFamily="34" charset="0"/>
                <a:cs typeface="Arial" panose="020B0604020202020204" pitchFamily="34" charset="0"/>
              </a:rPr>
              <a:t>at</a:t>
            </a:r>
            <a:endParaRPr lang="en-GB" dirty="0">
              <a:latin typeface="Arial" panose="020B0604020202020204" pitchFamily="34" charset="0"/>
              <a:cs typeface="Arial" panose="020B0604020202020204" pitchFamily="34" charset="0"/>
            </a:endParaRPr>
          </a:p>
          <a:p>
            <a:pPr marL="12700">
              <a:lnSpc>
                <a:spcPct val="100000"/>
              </a:lnSpc>
              <a:spcBef>
                <a:spcPts val="840"/>
              </a:spcBef>
            </a:pPr>
            <a:r>
              <a:rPr lang="en-GB" spc="-5" dirty="0">
                <a:solidFill>
                  <a:srgbClr val="001F5F"/>
                </a:solidFill>
                <a:latin typeface="Arial" panose="020B0604020202020204" pitchFamily="34" charset="0"/>
                <a:cs typeface="Arial" panose="020B0604020202020204" pitchFamily="34" charset="0"/>
              </a:rPr>
              <a:t>0900</a:t>
            </a:r>
            <a:endParaRPr lang="en-GB" dirty="0">
              <a:latin typeface="Arial" panose="020B0604020202020204" pitchFamily="34" charset="0"/>
              <a:cs typeface="Arial" panose="020B0604020202020204" pitchFamily="34" charset="0"/>
            </a:endParaRPr>
          </a:p>
          <a:p>
            <a:pPr marL="12700">
              <a:lnSpc>
                <a:spcPct val="100000"/>
              </a:lnSpc>
              <a:spcBef>
                <a:spcPts val="850"/>
              </a:spcBef>
            </a:pPr>
            <a:r>
              <a:rPr lang="en-GB" b="1" dirty="0">
                <a:solidFill>
                  <a:srgbClr val="001F5F"/>
                </a:solidFill>
                <a:latin typeface="Arial" panose="020B0604020202020204" pitchFamily="34" charset="0"/>
                <a:cs typeface="Arial" panose="020B0604020202020204" pitchFamily="34" charset="0"/>
              </a:rPr>
              <a:t>Break</a:t>
            </a:r>
            <a:r>
              <a:rPr lang="en-GB" b="1" spc="-55" dirty="0">
                <a:solidFill>
                  <a:srgbClr val="001F5F"/>
                </a:solidFill>
                <a:latin typeface="Arial" panose="020B0604020202020204" pitchFamily="34" charset="0"/>
                <a:cs typeface="Arial" panose="020B0604020202020204" pitchFamily="34" charset="0"/>
              </a:rPr>
              <a:t> </a:t>
            </a:r>
            <a:r>
              <a:rPr lang="en-GB" b="1" spc="-5" dirty="0">
                <a:solidFill>
                  <a:srgbClr val="001F5F"/>
                </a:solidFill>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p>
            <a:pPr marL="12700">
              <a:lnSpc>
                <a:spcPct val="100000"/>
              </a:lnSpc>
              <a:spcBef>
                <a:spcPts val="855"/>
              </a:spcBef>
            </a:pPr>
            <a:r>
              <a:rPr lang="en-GB" spc="-5" dirty="0">
                <a:solidFill>
                  <a:srgbClr val="001F5F"/>
                </a:solidFill>
                <a:latin typeface="Arial" panose="020B0604020202020204" pitchFamily="34" charset="0"/>
                <a:cs typeface="Arial" panose="020B0604020202020204" pitchFamily="34" charset="0"/>
              </a:rPr>
              <a:t>1000-1015</a:t>
            </a:r>
            <a:endParaRPr lang="en-GB" dirty="0">
              <a:latin typeface="Arial" panose="020B0604020202020204" pitchFamily="34" charset="0"/>
              <a:cs typeface="Arial" panose="020B0604020202020204" pitchFamily="34" charset="0"/>
            </a:endParaRPr>
          </a:p>
          <a:p>
            <a:pPr marL="12700">
              <a:lnSpc>
                <a:spcPct val="100000"/>
              </a:lnSpc>
              <a:spcBef>
                <a:spcPts val="850"/>
              </a:spcBef>
            </a:pPr>
            <a:r>
              <a:rPr lang="en-GB" b="1" spc="-5" dirty="0">
                <a:solidFill>
                  <a:srgbClr val="001F5F"/>
                </a:solidFill>
                <a:latin typeface="Arial" panose="020B0604020202020204" pitchFamily="34" charset="0"/>
                <a:cs typeface="Arial" panose="020B0604020202020204" pitchFamily="34" charset="0"/>
              </a:rPr>
              <a:t>Training Continuation</a:t>
            </a:r>
            <a:endParaRPr lang="en-GB" dirty="0">
              <a:latin typeface="Arial" panose="020B0604020202020204" pitchFamily="34" charset="0"/>
              <a:cs typeface="Arial" panose="020B0604020202020204" pitchFamily="34" charset="0"/>
            </a:endParaRPr>
          </a:p>
          <a:p>
            <a:pPr marL="12700">
              <a:lnSpc>
                <a:spcPct val="100000"/>
              </a:lnSpc>
              <a:spcBef>
                <a:spcPts val="840"/>
              </a:spcBef>
            </a:pPr>
            <a:r>
              <a:rPr lang="en-GB" spc="-5" dirty="0">
                <a:solidFill>
                  <a:srgbClr val="001F5F"/>
                </a:solidFill>
                <a:latin typeface="Arial" panose="020B0604020202020204" pitchFamily="34" charset="0"/>
                <a:cs typeface="Arial" panose="020B0604020202020204" pitchFamily="34" charset="0"/>
              </a:rPr>
              <a:t>1015-1115</a:t>
            </a:r>
          </a:p>
          <a:p>
            <a:pPr marL="12700">
              <a:lnSpc>
                <a:spcPct val="100000"/>
              </a:lnSpc>
              <a:spcBef>
                <a:spcPts val="840"/>
              </a:spcBef>
            </a:pPr>
            <a:r>
              <a:rPr lang="en-US" b="1" spc="-5" dirty="0">
                <a:solidFill>
                  <a:srgbClr val="001F5F"/>
                </a:solidFill>
                <a:latin typeface="Arial" panose="020B0604020202020204" pitchFamily="34" charset="0"/>
                <a:cs typeface="Arial" panose="020B0604020202020204" pitchFamily="34" charset="0"/>
              </a:rPr>
              <a:t>Break 2</a:t>
            </a:r>
          </a:p>
          <a:p>
            <a:pPr marL="12700">
              <a:lnSpc>
                <a:spcPct val="100000"/>
              </a:lnSpc>
              <a:spcBef>
                <a:spcPts val="840"/>
              </a:spcBef>
            </a:pPr>
            <a:r>
              <a:rPr lang="en-US" spc="-5" dirty="0">
                <a:solidFill>
                  <a:srgbClr val="001F5F"/>
                </a:solidFill>
                <a:latin typeface="Arial" panose="020B0604020202020204" pitchFamily="34" charset="0"/>
                <a:cs typeface="Arial" panose="020B0604020202020204" pitchFamily="34" charset="0"/>
              </a:rPr>
              <a:t>1115-1130</a:t>
            </a:r>
          </a:p>
          <a:p>
            <a:pPr marL="12700">
              <a:spcBef>
                <a:spcPts val="840"/>
              </a:spcBef>
            </a:pPr>
            <a:r>
              <a:rPr lang="en-US" b="1" spc="-5" dirty="0">
                <a:solidFill>
                  <a:srgbClr val="001F5F"/>
                </a:solidFill>
                <a:latin typeface="Arial" panose="020B0604020202020204" pitchFamily="34" charset="0"/>
                <a:cs typeface="Arial" panose="020B0604020202020204" pitchFamily="34" charset="0"/>
              </a:rPr>
              <a:t>Training Continuation</a:t>
            </a:r>
          </a:p>
          <a:p>
            <a:pPr marL="12700">
              <a:spcBef>
                <a:spcPts val="840"/>
              </a:spcBef>
            </a:pPr>
            <a:r>
              <a:rPr lang="en-US" spc="-5" dirty="0">
                <a:solidFill>
                  <a:srgbClr val="001F5F"/>
                </a:solidFill>
                <a:latin typeface="Arial" panose="020B0604020202020204" pitchFamily="34" charset="0"/>
                <a:cs typeface="Arial" panose="020B0604020202020204" pitchFamily="34" charset="0"/>
              </a:rPr>
              <a:t>1130-1200/1230</a:t>
            </a:r>
          </a:p>
          <a:p>
            <a:pPr marL="12700">
              <a:lnSpc>
                <a:spcPct val="100000"/>
              </a:lnSpc>
              <a:spcBef>
                <a:spcPts val="840"/>
              </a:spcBef>
            </a:pPr>
            <a:endParaRPr lang="en-GB"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24E0694-243F-3955-F0BD-D0B225E9F51E}"/>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TRAINING SCHEDULE</a:t>
            </a:r>
          </a:p>
        </p:txBody>
      </p:sp>
      <p:sp>
        <p:nvSpPr>
          <p:cNvPr id="3" name="Slide Number Placeholder 2">
            <a:extLst>
              <a:ext uri="{FF2B5EF4-FFF2-40B4-BE49-F238E27FC236}">
                <a16:creationId xmlns:a16="http://schemas.microsoft.com/office/drawing/2014/main" id="{71EDA0AB-510F-5423-EDBB-A9BDC5BD4E35}"/>
              </a:ext>
            </a:extLst>
          </p:cNvPr>
          <p:cNvSpPr>
            <a:spLocks noGrp="1"/>
          </p:cNvSpPr>
          <p:nvPr>
            <p:ph type="sldNum" sz="quarter" idx="12"/>
          </p:nvPr>
        </p:nvSpPr>
        <p:spPr/>
        <p:txBody>
          <a:bodyPr/>
          <a:lstStyle/>
          <a:p>
            <a:fld id="{F0E2D24E-3817-4463-B869-0EC5E8495482}" type="slidenum">
              <a:rPr lang="en-US" smtClean="0"/>
              <a:t>6</a:t>
            </a:fld>
            <a:endParaRPr lang="en-US"/>
          </a:p>
        </p:txBody>
      </p:sp>
    </p:spTree>
    <p:extLst>
      <p:ext uri="{BB962C8B-B14F-4D97-AF65-F5344CB8AC3E}">
        <p14:creationId xmlns:p14="http://schemas.microsoft.com/office/powerpoint/2010/main" val="394209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4493" y="1332897"/>
            <a:ext cx="6096000" cy="2318583"/>
          </a:xfrm>
          <a:prstGeom prst="rect">
            <a:avLst/>
          </a:prstGeom>
        </p:spPr>
        <p:txBody>
          <a:bodyPr>
            <a:spAutoFit/>
          </a:bodyPr>
          <a:lstStyle/>
          <a:p>
            <a:pPr marL="12700">
              <a:lnSpc>
                <a:spcPct val="100000"/>
              </a:lnSpc>
              <a:spcBef>
                <a:spcPts val="895"/>
              </a:spcBef>
              <a:tabLst>
                <a:tab pos="1383665" algn="l"/>
              </a:tabLst>
            </a:pPr>
            <a:r>
              <a:rPr lang="en-GB" dirty="0">
                <a:solidFill>
                  <a:srgbClr val="001F5F"/>
                </a:solidFill>
                <a:latin typeface="Arial MT"/>
                <a:cs typeface="Arial MT"/>
              </a:rPr>
              <a:t>Total</a:t>
            </a:r>
            <a:r>
              <a:rPr lang="en-GB" spc="10" dirty="0">
                <a:solidFill>
                  <a:srgbClr val="001F5F"/>
                </a:solidFill>
                <a:latin typeface="Arial MT"/>
                <a:cs typeface="Arial MT"/>
              </a:rPr>
              <a:t> </a:t>
            </a:r>
            <a:r>
              <a:rPr lang="en-GB" spc="-5" dirty="0">
                <a:solidFill>
                  <a:srgbClr val="001F5F"/>
                </a:solidFill>
                <a:latin typeface="Arial MT"/>
                <a:cs typeface="Arial MT"/>
              </a:rPr>
              <a:t>Questions: 15</a:t>
            </a:r>
            <a:endParaRPr lang="en-GB" dirty="0">
              <a:latin typeface="Arial MT"/>
              <a:cs typeface="Arial MT"/>
            </a:endParaRPr>
          </a:p>
          <a:p>
            <a:pPr marL="12700">
              <a:lnSpc>
                <a:spcPct val="100000"/>
              </a:lnSpc>
              <a:spcBef>
                <a:spcPts val="850"/>
              </a:spcBef>
              <a:tabLst>
                <a:tab pos="1383665" algn="l"/>
              </a:tabLst>
            </a:pPr>
            <a:r>
              <a:rPr lang="en-GB" dirty="0">
                <a:solidFill>
                  <a:srgbClr val="001F5F"/>
                </a:solidFill>
                <a:latin typeface="Arial MT"/>
                <a:cs typeface="Arial MT"/>
              </a:rPr>
              <a:t>Total</a:t>
            </a:r>
            <a:r>
              <a:rPr lang="en-GB" spc="5" dirty="0">
                <a:solidFill>
                  <a:srgbClr val="001F5F"/>
                </a:solidFill>
                <a:latin typeface="Arial MT"/>
                <a:cs typeface="Arial MT"/>
              </a:rPr>
              <a:t> </a:t>
            </a:r>
            <a:r>
              <a:rPr lang="en-GB" spc="-5" dirty="0">
                <a:solidFill>
                  <a:srgbClr val="001F5F"/>
                </a:solidFill>
                <a:latin typeface="Arial MT"/>
                <a:cs typeface="Arial MT"/>
              </a:rPr>
              <a:t>Marks: 30</a:t>
            </a:r>
            <a:endParaRPr lang="en-GB" dirty="0">
              <a:latin typeface="Arial MT"/>
              <a:cs typeface="Arial MT"/>
            </a:endParaRPr>
          </a:p>
          <a:p>
            <a:pPr marL="12700">
              <a:lnSpc>
                <a:spcPct val="100000"/>
              </a:lnSpc>
              <a:spcBef>
                <a:spcPts val="845"/>
              </a:spcBef>
              <a:tabLst>
                <a:tab pos="1383665" algn="l"/>
              </a:tabLst>
            </a:pPr>
            <a:r>
              <a:rPr lang="en-GB" spc="-5" dirty="0">
                <a:solidFill>
                  <a:srgbClr val="001F5F"/>
                </a:solidFill>
                <a:latin typeface="Arial MT"/>
                <a:cs typeface="Arial MT"/>
              </a:rPr>
              <a:t>Passing</a:t>
            </a:r>
            <a:r>
              <a:rPr lang="en-GB" spc="15" dirty="0">
                <a:solidFill>
                  <a:srgbClr val="001F5F"/>
                </a:solidFill>
                <a:latin typeface="Arial MT"/>
                <a:cs typeface="Arial MT"/>
              </a:rPr>
              <a:t> </a:t>
            </a:r>
            <a:r>
              <a:rPr lang="en-GB" dirty="0">
                <a:solidFill>
                  <a:srgbClr val="001F5F"/>
                </a:solidFill>
                <a:latin typeface="Arial MT"/>
                <a:cs typeface="Arial MT"/>
              </a:rPr>
              <a:t>Marks: 18</a:t>
            </a:r>
            <a:endParaRPr lang="en-GB" dirty="0">
              <a:latin typeface="Arial MT"/>
              <a:cs typeface="Arial MT"/>
            </a:endParaRPr>
          </a:p>
          <a:p>
            <a:pPr marL="12700">
              <a:lnSpc>
                <a:spcPct val="100000"/>
              </a:lnSpc>
              <a:spcBef>
                <a:spcPts val="850"/>
              </a:spcBef>
              <a:tabLst>
                <a:tab pos="1383665" algn="l"/>
              </a:tabLst>
            </a:pPr>
            <a:r>
              <a:rPr lang="en-GB" dirty="0">
                <a:solidFill>
                  <a:srgbClr val="001F5F"/>
                </a:solidFill>
                <a:latin typeface="Arial MT"/>
                <a:cs typeface="Arial MT"/>
              </a:rPr>
              <a:t>Total</a:t>
            </a:r>
            <a:r>
              <a:rPr lang="en-GB" spc="5" dirty="0">
                <a:solidFill>
                  <a:srgbClr val="001F5F"/>
                </a:solidFill>
                <a:latin typeface="Arial MT"/>
                <a:cs typeface="Arial MT"/>
              </a:rPr>
              <a:t> </a:t>
            </a:r>
            <a:r>
              <a:rPr lang="en-GB" spc="-5" dirty="0">
                <a:solidFill>
                  <a:srgbClr val="001F5F"/>
                </a:solidFill>
                <a:latin typeface="Arial MT"/>
                <a:cs typeface="Arial MT"/>
              </a:rPr>
              <a:t>Time: </a:t>
            </a:r>
            <a:r>
              <a:rPr lang="en-GB" dirty="0">
                <a:solidFill>
                  <a:srgbClr val="001F5F"/>
                </a:solidFill>
                <a:latin typeface="Arial MT"/>
                <a:cs typeface="Arial MT"/>
              </a:rPr>
              <a:t>30</a:t>
            </a:r>
            <a:r>
              <a:rPr lang="en-GB" spc="-45" dirty="0">
                <a:solidFill>
                  <a:srgbClr val="001F5F"/>
                </a:solidFill>
                <a:latin typeface="Arial MT"/>
                <a:cs typeface="Arial MT"/>
              </a:rPr>
              <a:t> </a:t>
            </a:r>
            <a:r>
              <a:rPr lang="en-GB" dirty="0">
                <a:solidFill>
                  <a:srgbClr val="001F5F"/>
                </a:solidFill>
                <a:latin typeface="Arial MT"/>
                <a:cs typeface="Arial MT"/>
              </a:rPr>
              <a:t>min</a:t>
            </a:r>
          </a:p>
          <a:p>
            <a:pPr marL="12700">
              <a:spcBef>
                <a:spcPts val="850"/>
              </a:spcBef>
              <a:tabLst>
                <a:tab pos="1383665" algn="l"/>
              </a:tabLst>
            </a:pPr>
            <a:r>
              <a:rPr lang="en-US" sz="1800" spc="-5" dirty="0">
                <a:solidFill>
                  <a:srgbClr val="001F5F"/>
                </a:solidFill>
                <a:latin typeface="Arial MT"/>
                <a:cs typeface="Arial MT"/>
              </a:rPr>
              <a:t>Examination</a:t>
            </a:r>
            <a:r>
              <a:rPr lang="en-US" sz="1800" spc="-50" dirty="0">
                <a:solidFill>
                  <a:srgbClr val="001F5F"/>
                </a:solidFill>
                <a:latin typeface="Arial MT"/>
                <a:cs typeface="Arial MT"/>
              </a:rPr>
              <a:t> </a:t>
            </a:r>
            <a:r>
              <a:rPr lang="en-US" sz="1800" dirty="0">
                <a:solidFill>
                  <a:srgbClr val="001F5F"/>
                </a:solidFill>
                <a:latin typeface="Arial MT"/>
                <a:cs typeface="Arial MT"/>
              </a:rPr>
              <a:t>Date:</a:t>
            </a:r>
            <a:r>
              <a:rPr lang="en-US" dirty="0">
                <a:latin typeface="Arial MT"/>
                <a:cs typeface="Arial MT"/>
              </a:rPr>
              <a:t> </a:t>
            </a:r>
            <a:r>
              <a:rPr lang="en-US" sz="1800" dirty="0">
                <a:solidFill>
                  <a:srgbClr val="001F5F"/>
                </a:solidFill>
                <a:latin typeface="Arial MT"/>
                <a:cs typeface="Arial MT"/>
              </a:rPr>
              <a:t>Within</a:t>
            </a:r>
            <a:r>
              <a:rPr lang="en-US" sz="1800" spc="-20" dirty="0">
                <a:solidFill>
                  <a:srgbClr val="001F5F"/>
                </a:solidFill>
                <a:latin typeface="Arial MT"/>
                <a:cs typeface="Arial MT"/>
              </a:rPr>
              <a:t> </a:t>
            </a:r>
            <a:r>
              <a:rPr lang="en-US" sz="1800" spc="-5" dirty="0">
                <a:solidFill>
                  <a:srgbClr val="001F5F"/>
                </a:solidFill>
                <a:latin typeface="Arial MT"/>
                <a:cs typeface="Arial MT"/>
              </a:rPr>
              <a:t>7 working</a:t>
            </a:r>
            <a:r>
              <a:rPr lang="en-US" sz="1800" spc="-20" dirty="0">
                <a:solidFill>
                  <a:srgbClr val="001F5F"/>
                </a:solidFill>
                <a:latin typeface="Arial MT"/>
                <a:cs typeface="Arial MT"/>
              </a:rPr>
              <a:t> </a:t>
            </a:r>
            <a:r>
              <a:rPr lang="en-US" sz="1800" dirty="0">
                <a:solidFill>
                  <a:srgbClr val="001F5F"/>
                </a:solidFill>
                <a:latin typeface="Arial MT"/>
                <a:cs typeface="Arial MT"/>
              </a:rPr>
              <a:t>days</a:t>
            </a:r>
            <a:r>
              <a:rPr lang="en-US" sz="1800" spc="-30" dirty="0">
                <a:solidFill>
                  <a:srgbClr val="001F5F"/>
                </a:solidFill>
                <a:latin typeface="Arial MT"/>
                <a:cs typeface="Arial MT"/>
              </a:rPr>
              <a:t> </a:t>
            </a:r>
            <a:r>
              <a:rPr lang="en-US" sz="1800" dirty="0">
                <a:solidFill>
                  <a:srgbClr val="001F5F"/>
                </a:solidFill>
                <a:latin typeface="Arial MT"/>
                <a:cs typeface="Arial MT"/>
              </a:rPr>
              <a:t>of</a:t>
            </a:r>
            <a:r>
              <a:rPr lang="en-US" sz="1800" spc="-5" dirty="0">
                <a:solidFill>
                  <a:srgbClr val="001F5F"/>
                </a:solidFill>
                <a:latin typeface="Arial MT"/>
                <a:cs typeface="Arial MT"/>
              </a:rPr>
              <a:t> Training</a:t>
            </a:r>
            <a:endParaRPr lang="en-US" sz="1800" dirty="0">
              <a:latin typeface="Arial MT"/>
              <a:cs typeface="Arial MT"/>
            </a:endParaRPr>
          </a:p>
          <a:p>
            <a:pPr marL="12700">
              <a:lnSpc>
                <a:spcPct val="100000"/>
              </a:lnSpc>
              <a:spcBef>
                <a:spcPts val="850"/>
              </a:spcBef>
              <a:tabLst>
                <a:tab pos="1383665" algn="l"/>
              </a:tabLst>
            </a:pPr>
            <a:endParaRPr lang="en-GB" dirty="0">
              <a:latin typeface="Arial MT"/>
              <a:cs typeface="Arial MT"/>
            </a:endParaRPr>
          </a:p>
        </p:txBody>
      </p:sp>
      <p:sp>
        <p:nvSpPr>
          <p:cNvPr id="2" name="Rectangle 1">
            <a:extLst>
              <a:ext uri="{FF2B5EF4-FFF2-40B4-BE49-F238E27FC236}">
                <a16:creationId xmlns:a16="http://schemas.microsoft.com/office/drawing/2014/main" id="{66146DE5-BB0D-DB37-B967-41933B4CD0CC}"/>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EXAMINATION CRITERIA</a:t>
            </a:r>
          </a:p>
        </p:txBody>
      </p:sp>
      <p:sp>
        <p:nvSpPr>
          <p:cNvPr id="3" name="Slide Number Placeholder 2">
            <a:extLst>
              <a:ext uri="{FF2B5EF4-FFF2-40B4-BE49-F238E27FC236}">
                <a16:creationId xmlns:a16="http://schemas.microsoft.com/office/drawing/2014/main" id="{3E69D814-03B2-29C7-1A25-8C81CB1CC9CC}"/>
              </a:ext>
            </a:extLst>
          </p:cNvPr>
          <p:cNvSpPr>
            <a:spLocks noGrp="1"/>
          </p:cNvSpPr>
          <p:nvPr>
            <p:ph type="sldNum" sz="quarter" idx="12"/>
          </p:nvPr>
        </p:nvSpPr>
        <p:spPr/>
        <p:txBody>
          <a:bodyPr/>
          <a:lstStyle/>
          <a:p>
            <a:fld id="{F0E2D24E-3817-4463-B869-0EC5E8495482}" type="slidenum">
              <a:rPr lang="en-US" smtClean="0"/>
              <a:t>7</a:t>
            </a:fld>
            <a:endParaRPr lang="en-US"/>
          </a:p>
        </p:txBody>
      </p:sp>
      <p:pic>
        <p:nvPicPr>
          <p:cNvPr id="2050" name="Picture 2" descr="Our Examination System In Pakistan Essay In English">
            <a:extLst>
              <a:ext uri="{FF2B5EF4-FFF2-40B4-BE49-F238E27FC236}">
                <a16:creationId xmlns:a16="http://schemas.microsoft.com/office/drawing/2014/main" id="{43D7010B-34F3-C6A4-6EE2-BAD0CB2CE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188" y="3870959"/>
            <a:ext cx="3891280" cy="218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9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46DE5-BB0D-DB37-B967-41933B4CD0CC}"/>
              </a:ext>
            </a:extLst>
          </p:cNvPr>
          <p:cNvSpPr/>
          <p:nvPr/>
        </p:nvSpPr>
        <p:spPr>
          <a:xfrm>
            <a:off x="1183531" y="2780795"/>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MAIN TRAINING</a:t>
            </a:r>
          </a:p>
        </p:txBody>
      </p:sp>
      <p:sp>
        <p:nvSpPr>
          <p:cNvPr id="3" name="Slide Number Placeholder 2">
            <a:extLst>
              <a:ext uri="{FF2B5EF4-FFF2-40B4-BE49-F238E27FC236}">
                <a16:creationId xmlns:a16="http://schemas.microsoft.com/office/drawing/2014/main" id="{D6183F03-F8E1-1E63-A61C-6A51EAC4C03E}"/>
              </a:ext>
            </a:extLst>
          </p:cNvPr>
          <p:cNvSpPr>
            <a:spLocks noGrp="1"/>
          </p:cNvSpPr>
          <p:nvPr>
            <p:ph type="sldNum" sz="quarter" idx="12"/>
          </p:nvPr>
        </p:nvSpPr>
        <p:spPr/>
        <p:txBody>
          <a:bodyPr/>
          <a:lstStyle/>
          <a:p>
            <a:fld id="{F0E2D24E-3817-4463-B869-0EC5E8495482}" type="slidenum">
              <a:rPr lang="en-US" smtClean="0"/>
              <a:t>8</a:t>
            </a:fld>
            <a:endParaRPr lang="en-US"/>
          </a:p>
        </p:txBody>
      </p:sp>
    </p:spTree>
    <p:extLst>
      <p:ext uri="{BB962C8B-B14F-4D97-AF65-F5344CB8AC3E}">
        <p14:creationId xmlns:p14="http://schemas.microsoft.com/office/powerpoint/2010/main" val="159549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284" y="1026429"/>
            <a:ext cx="7413556" cy="2423740"/>
          </a:xfrm>
          <a:prstGeom prst="rect">
            <a:avLst/>
          </a:prstGeom>
        </p:spPr>
        <p:txBody>
          <a:bodyPr wrap="square">
            <a:spAutoFit/>
          </a:bodyPr>
          <a:lstStyle/>
          <a:p>
            <a:pPr marL="355600" indent="-342900" algn="just">
              <a:spcBef>
                <a:spcPts val="850"/>
              </a:spcBef>
              <a:buFont typeface="Wingdings" panose="05000000000000000000" pitchFamily="2" charset="2"/>
              <a:buChar char="Ø"/>
              <a:tabLst>
                <a:tab pos="1383665" algn="l"/>
              </a:tabLst>
            </a:pPr>
            <a:r>
              <a:rPr lang="en-US" sz="2400" dirty="0">
                <a:solidFill>
                  <a:srgbClr val="001F5F"/>
                </a:solidFill>
                <a:latin typeface="Arial MT"/>
              </a:rPr>
              <a:t>Dye  penetrant  inspection  (DPI) is type of NDT, also  called  liquid  penetrate inspection  (LPI)  or  penetrant  testing  (PT). </a:t>
            </a:r>
          </a:p>
          <a:p>
            <a:pPr marL="355600" indent="-342900" algn="just">
              <a:spcBef>
                <a:spcPts val="850"/>
              </a:spcBef>
              <a:buFont typeface="Wingdings" panose="05000000000000000000" pitchFamily="2" charset="2"/>
              <a:buChar char="Ø"/>
              <a:tabLst>
                <a:tab pos="1383665" algn="l"/>
              </a:tabLst>
            </a:pPr>
            <a:r>
              <a:rPr lang="en-US" sz="2400" dirty="0">
                <a:solidFill>
                  <a:srgbClr val="001F5F"/>
                </a:solidFill>
                <a:latin typeface="Arial MT"/>
              </a:rPr>
              <a:t>Liquid  penetrant testing  is  a  method  that  is  used  to  reveal surface  defects  by  bleed-out of  a  colored  or fluorescent  dye  from  the  defect. </a:t>
            </a:r>
          </a:p>
        </p:txBody>
      </p:sp>
      <p:sp>
        <p:nvSpPr>
          <p:cNvPr id="2" name="Rectangle 1">
            <a:extLst>
              <a:ext uri="{FF2B5EF4-FFF2-40B4-BE49-F238E27FC236}">
                <a16:creationId xmlns:a16="http://schemas.microsoft.com/office/drawing/2014/main" id="{0E5A09C2-735D-ABA4-CF06-F7001F54EC6F}"/>
              </a:ext>
            </a:extLst>
          </p:cNvPr>
          <p:cNvSpPr/>
          <p:nvPr/>
        </p:nvSpPr>
        <p:spPr>
          <a:xfrm>
            <a:off x="1183531" y="251603"/>
            <a:ext cx="9824937" cy="523220"/>
          </a:xfrm>
          <a:prstGeom prst="rect">
            <a:avLst/>
          </a:prstGeom>
        </p:spPr>
        <p:txBody>
          <a:bodyPr wrap="square">
            <a:spAutoFit/>
          </a:bodyPr>
          <a:lstStyle/>
          <a:p>
            <a:pPr algn="ctr">
              <a:lnSpc>
                <a:spcPct val="100000"/>
              </a:lnSpc>
              <a:spcBef>
                <a:spcPts val="1100"/>
              </a:spcBef>
            </a:pPr>
            <a:r>
              <a:rPr lang="en-GB" sz="2800" b="1" dirty="0">
                <a:solidFill>
                  <a:srgbClr val="001F5F"/>
                </a:solidFill>
                <a:latin typeface="Arial"/>
                <a:cs typeface="Arial"/>
              </a:rPr>
              <a:t>INTRODUCTION</a:t>
            </a:r>
          </a:p>
        </p:txBody>
      </p:sp>
      <p:sp>
        <p:nvSpPr>
          <p:cNvPr id="3" name="Slide Number Placeholder 2">
            <a:extLst>
              <a:ext uri="{FF2B5EF4-FFF2-40B4-BE49-F238E27FC236}">
                <a16:creationId xmlns:a16="http://schemas.microsoft.com/office/drawing/2014/main" id="{F373B493-C4D0-30D2-A42E-8E682EAEE59D}"/>
              </a:ext>
            </a:extLst>
          </p:cNvPr>
          <p:cNvSpPr>
            <a:spLocks noGrp="1"/>
          </p:cNvSpPr>
          <p:nvPr>
            <p:ph type="sldNum" sz="quarter" idx="12"/>
          </p:nvPr>
        </p:nvSpPr>
        <p:spPr/>
        <p:txBody>
          <a:bodyPr/>
          <a:lstStyle/>
          <a:p>
            <a:fld id="{F0E2D24E-3817-4463-B869-0EC5E8495482}" type="slidenum">
              <a:rPr lang="en-US" smtClean="0"/>
              <a:t>9</a:t>
            </a:fld>
            <a:endParaRPr lang="en-US"/>
          </a:p>
        </p:txBody>
      </p:sp>
      <p:pic>
        <p:nvPicPr>
          <p:cNvPr id="3074" name="Picture 2" descr="Liquid Penetrant Testing">
            <a:extLst>
              <a:ext uri="{FF2B5EF4-FFF2-40B4-BE49-F238E27FC236}">
                <a16:creationId xmlns:a16="http://schemas.microsoft.com/office/drawing/2014/main" id="{948B8F3E-656B-2650-3C09-4D6461A5C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117026"/>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03DEA5-13D3-1CE4-D2A9-7C8437E4F421}"/>
              </a:ext>
            </a:extLst>
          </p:cNvPr>
          <p:cNvSpPr/>
          <p:nvPr/>
        </p:nvSpPr>
        <p:spPr>
          <a:xfrm>
            <a:off x="958284" y="3450169"/>
            <a:ext cx="9734858" cy="1723549"/>
          </a:xfrm>
          <a:prstGeom prst="rect">
            <a:avLst/>
          </a:prstGeom>
        </p:spPr>
        <p:txBody>
          <a:bodyPr wrap="square">
            <a:spAutoFit/>
          </a:bodyPr>
          <a:lstStyle/>
          <a:p>
            <a:pPr marL="342900" indent="-342900" algn="just">
              <a:spcBef>
                <a:spcPts val="1200"/>
              </a:spcBef>
              <a:buSzPct val="120000"/>
              <a:buFont typeface="Wingdings" panose="05000000000000000000" pitchFamily="2" charset="2"/>
              <a:buChar char="Ø"/>
              <a:tabLst>
                <a:tab pos="1383665" algn="l"/>
              </a:tabLst>
            </a:pPr>
            <a:r>
              <a:rPr lang="en-US" sz="2400" dirty="0">
                <a:solidFill>
                  <a:srgbClr val="001F5F"/>
                </a:solidFill>
                <a:latin typeface="Arial MT"/>
              </a:rPr>
              <a:t>This technique is used to detect casting, forging and welding defects such as cracks, surface porosity, pinhole and blow hole etc.</a:t>
            </a:r>
          </a:p>
          <a:p>
            <a:pPr marL="342900" indent="-342900" algn="just">
              <a:spcBef>
                <a:spcPts val="1200"/>
              </a:spcBef>
              <a:buSzPct val="120000"/>
              <a:buFont typeface="Wingdings" panose="05000000000000000000" pitchFamily="2" charset="2"/>
              <a:buChar char="Ø"/>
              <a:tabLst>
                <a:tab pos="1383665" algn="l"/>
              </a:tabLst>
            </a:pPr>
            <a:r>
              <a:rPr lang="en-US" sz="2400" dirty="0">
                <a:solidFill>
                  <a:srgbClr val="001F5F"/>
                </a:solidFill>
                <a:latin typeface="Arial MT"/>
              </a:rPr>
              <a:t> It is widely  applied  and low-cost  inspection  method  for  all  non-porous  materials  (metals, plastics,  or  ceramics).</a:t>
            </a:r>
          </a:p>
        </p:txBody>
      </p:sp>
    </p:spTree>
    <p:extLst>
      <p:ext uri="{BB962C8B-B14F-4D97-AF65-F5344CB8AC3E}">
        <p14:creationId xmlns:p14="http://schemas.microsoft.com/office/powerpoint/2010/main" val="224738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5402</TotalTime>
  <Words>2277</Words>
  <Application>Microsoft Office PowerPoint</Application>
  <PresentationFormat>Widescreen</PresentationFormat>
  <Paragraphs>283</Paragraphs>
  <Slides>45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MT</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Usman Zafar</dc:creator>
  <cp:lastModifiedBy>Muhammand Aamer Khan</cp:lastModifiedBy>
  <cp:revision>79</cp:revision>
  <dcterms:created xsi:type="dcterms:W3CDTF">2023-05-22T11:21:43Z</dcterms:created>
  <dcterms:modified xsi:type="dcterms:W3CDTF">2023-08-28T11:31:02Z</dcterms:modified>
</cp:coreProperties>
</file>